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2" r:id="rId1"/>
  </p:sldMasterIdLst>
  <p:sldIdLst>
    <p:sldId id="256" r:id="rId2"/>
    <p:sldId id="260" r:id="rId3"/>
    <p:sldId id="259" r:id="rId4"/>
    <p:sldId id="298" r:id="rId5"/>
    <p:sldId id="299"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0" r:id="rId27"/>
    <p:sldId id="321" r:id="rId28"/>
    <p:sldId id="322" r:id="rId29"/>
    <p:sldId id="323" r:id="rId30"/>
    <p:sldId id="324" r:id="rId31"/>
    <p:sldId id="325" r:id="rId32"/>
    <p:sldId id="326" r:id="rId33"/>
    <p:sldId id="327" r:id="rId34"/>
    <p:sldId id="328" r:id="rId35"/>
    <p:sldId id="329"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28"/>
  </p:normalViewPr>
  <p:slideViewPr>
    <p:cSldViewPr snapToGrid="0" snapToObjects="1">
      <p:cViewPr varScale="1">
        <p:scale>
          <a:sx n="66" d="100"/>
          <a:sy n="66" d="100"/>
        </p:scale>
        <p:origin x="15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2ADD9-B762-BC4B-ACB2-2074E5C98F9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F58D365-B391-E642-8CBB-4E3FF2FAD8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6C7078D-5B22-E344-A9B9-131183FAB883}"/>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3CE3586B-D4B8-B74D-950E-AEC7EF67F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83ACF-A80E-774E-A3E6-B87113431E3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32615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CD4-D55C-4C44-9EC7-6CB88A43DE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81205ED-927E-5849-958B-67813BFA91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0E6309B-5424-B345-8CDE-9EC1C233C15D}"/>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F4606B83-7DA7-E740-96E4-235629E506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8CC175-A571-B047-9EE4-DF7A1C6DA1E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793420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906595-102E-0F41-B3A3-902C276EECB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74B68E2-1F76-0C41-AFE1-F7FB39EB7A1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6098A2-8CB6-444A-956C-953FF62D60CA}"/>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752B45A1-75DF-E844-816A-F5DB7F324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564DB-53E3-374A-95F1-B9069A3BE747}"/>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295445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B788-CD37-2641-9CD5-0D9E90E27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3F7E730-9641-504F-904C-A78957C1361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76ECFF-0D2F-6345-BCA3-3A958FD6A797}"/>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2EA788AD-EA8E-B245-9E05-948F363F8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1090D-AC57-3D4F-8E02-33B5025C61C0}"/>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470089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4924D-C79F-494B-814D-9CC8EEC09C5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5B18224C-B727-8740-A13A-216252E531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BF2761F-BBE7-484C-ABFF-A78F2DC435B5}"/>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1BBC8E42-E9E3-7C4E-B573-82CAF527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A1CDD1-A9FF-8542-991F-416352A4CF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9159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7A987-6B5B-B648-A555-B41ECBC9AA7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471DC58-1B90-C744-9A45-BB2BCFBD2B6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99133F-5939-5442-B65C-A0977F7F61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4346AE4-A24D-D449-A528-22B4038494EB}"/>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6" name="Footer Placeholder 5">
            <a:extLst>
              <a:ext uri="{FF2B5EF4-FFF2-40B4-BE49-F238E27FC236}">
                <a16:creationId xmlns:a16="http://schemas.microsoft.com/office/drawing/2014/main" id="{0C4D8CD9-57C3-9343-A52C-135FF90910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1525D4-8730-CA4D-A7E5-272EA5859804}"/>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1771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01EF1-F944-E940-86FC-2A93E2CE1D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B1C89D9-5F48-AC40-95B3-B7B3CE1611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EAEE1AB-081F-0743-B4F2-A51347AE99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74EF4FB-913F-4146-A472-3A24881C31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6B140D5-7219-6A43-B6F5-B3D83805C36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24A606CD-F231-5442-82BA-B8A24A5184D9}"/>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8" name="Footer Placeholder 7">
            <a:extLst>
              <a:ext uri="{FF2B5EF4-FFF2-40B4-BE49-F238E27FC236}">
                <a16:creationId xmlns:a16="http://schemas.microsoft.com/office/drawing/2014/main" id="{FB57A861-E92F-9148-8A87-D8E30C009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794976-B64E-7642-A2D1-ACE3038749A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231094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CBD11-F518-C146-9CF1-17BA46DF5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ABC3592-2754-8543-98B2-F7292FD4AB54}"/>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4" name="Footer Placeholder 3">
            <a:extLst>
              <a:ext uri="{FF2B5EF4-FFF2-40B4-BE49-F238E27FC236}">
                <a16:creationId xmlns:a16="http://schemas.microsoft.com/office/drawing/2014/main" id="{D6CD2907-BD2B-6C41-804C-98E3A551A22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8D1C-ADA7-9443-879A-C5A48E087ADC}"/>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943515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1EE59F-F848-B840-AC08-2B5BEE709BFA}"/>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3" name="Footer Placeholder 2">
            <a:extLst>
              <a:ext uri="{FF2B5EF4-FFF2-40B4-BE49-F238E27FC236}">
                <a16:creationId xmlns:a16="http://schemas.microsoft.com/office/drawing/2014/main" id="{1C0178C3-E479-644B-BC39-2BE73919F8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CD2439-0FF0-1546-96DC-47D48B685CFA}"/>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3287910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643-EFE7-A74F-8719-FBFED6796F2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E57A23-D0DC-924A-8397-96A1740D9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F5E72D2-EF6F-5E4B-AD78-D29D740B3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09382F-7187-584A-B3A3-1A9F34CCDCC7}"/>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6" name="Footer Placeholder 5">
            <a:extLst>
              <a:ext uri="{FF2B5EF4-FFF2-40B4-BE49-F238E27FC236}">
                <a16:creationId xmlns:a16="http://schemas.microsoft.com/office/drawing/2014/main" id="{370C080B-541D-A64F-BED0-E28151B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0D503-F25D-2D4E-9A64-D4B937F2EFC3}"/>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179907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2ECFA-46F5-5649-A2FA-9502CD69A15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D422F-6E34-7645-80C0-008B80B1DF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18CE95-6BE6-E54D-9B8A-9F0E3B4C99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C9F2974-D18A-4C40-BAB0-22B4E62C929B}"/>
              </a:ext>
            </a:extLst>
          </p:cNvPr>
          <p:cNvSpPr>
            <a:spLocks noGrp="1"/>
          </p:cNvSpPr>
          <p:nvPr>
            <p:ph type="dt" sz="half" idx="10"/>
          </p:nvPr>
        </p:nvSpPr>
        <p:spPr/>
        <p:txBody>
          <a:bodyPr/>
          <a:lstStyle/>
          <a:p>
            <a:fld id="{4C8255AB-DB88-8C4A-9BEA-FA47F23A870D}" type="datetimeFigureOut">
              <a:rPr lang="en-US" smtClean="0"/>
              <a:t>6/14/2025</a:t>
            </a:fld>
            <a:endParaRPr lang="en-US"/>
          </a:p>
        </p:txBody>
      </p:sp>
      <p:sp>
        <p:nvSpPr>
          <p:cNvPr id="6" name="Footer Placeholder 5">
            <a:extLst>
              <a:ext uri="{FF2B5EF4-FFF2-40B4-BE49-F238E27FC236}">
                <a16:creationId xmlns:a16="http://schemas.microsoft.com/office/drawing/2014/main" id="{901B5F2D-FCBD-2E43-BA62-7A63B30DF5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47B8A1-87E1-C543-B770-709C063A65DB}"/>
              </a:ext>
            </a:extLst>
          </p:cNvPr>
          <p:cNvSpPr>
            <a:spLocks noGrp="1"/>
          </p:cNvSpPr>
          <p:nvPr>
            <p:ph type="sldNum" sz="quarter" idx="12"/>
          </p:nvPr>
        </p:nvSpPr>
        <p:spPr/>
        <p:txBody>
          <a:bodyPr/>
          <a:lstStyle/>
          <a:p>
            <a:fld id="{6E56552C-6236-C14E-AB62-483C260E0AAA}" type="slidenum">
              <a:rPr lang="en-US" smtClean="0"/>
              <a:t>‹#›</a:t>
            </a:fld>
            <a:endParaRPr lang="en-US"/>
          </a:p>
        </p:txBody>
      </p:sp>
    </p:spTree>
    <p:extLst>
      <p:ext uri="{BB962C8B-B14F-4D97-AF65-F5344CB8AC3E}">
        <p14:creationId xmlns:p14="http://schemas.microsoft.com/office/powerpoint/2010/main" val="411528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90">
          <a:fgClr>
            <a:schemeClr val="bg1">
              <a:lumMod val="85000"/>
            </a:schemeClr>
          </a:fgClr>
          <a:bgClr>
            <a:srgbClr val="FFC000"/>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8E98B8-505A-3E46-AFD6-93DDCA986D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64CA478-C4B8-6D4F-8288-FB20F44F1A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58B0637-1847-6C4B-8BC8-2234DBE08E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8255AB-DB88-8C4A-9BEA-FA47F23A870D}" type="datetimeFigureOut">
              <a:rPr lang="en-US" smtClean="0"/>
              <a:t>6/14/2025</a:t>
            </a:fld>
            <a:endParaRPr lang="en-US"/>
          </a:p>
        </p:txBody>
      </p:sp>
      <p:sp>
        <p:nvSpPr>
          <p:cNvPr id="5" name="Footer Placeholder 4">
            <a:extLst>
              <a:ext uri="{FF2B5EF4-FFF2-40B4-BE49-F238E27FC236}">
                <a16:creationId xmlns:a16="http://schemas.microsoft.com/office/drawing/2014/main" id="{20CE4764-340E-B24F-B8D6-48B2F39DB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E395CB-A675-574D-AC4A-A2A6654ED4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6552C-6236-C14E-AB62-483C260E0AAA}" type="slidenum">
              <a:rPr lang="en-US" smtClean="0"/>
              <a:t>‹#›</a:t>
            </a:fld>
            <a:endParaRPr lang="en-US"/>
          </a:p>
        </p:txBody>
      </p:sp>
    </p:spTree>
    <p:extLst>
      <p:ext uri="{BB962C8B-B14F-4D97-AF65-F5344CB8AC3E}">
        <p14:creationId xmlns:p14="http://schemas.microsoft.com/office/powerpoint/2010/main" val="1154233273"/>
      </p:ext>
    </p:extLst>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mubashirali3" TargetMode="External"/><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 Id="rId4"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a:blip r:embed="rId2">
            <a:duotone>
              <a:prstClr val="black"/>
              <a:schemeClr val="accent2">
                <a:tint val="45000"/>
                <a:satMod val="400000"/>
              </a:schemeClr>
            </a:duotone>
          </a:blip>
          <a:srcRect t="7812" b="7812"/>
          <a:stretch/>
        </p:blipFill>
        <p:spPr>
          <a:xfrm>
            <a:off x="-32359" y="-251108"/>
            <a:ext cx="12256717" cy="7360216"/>
          </a:xfrm>
          <a:prstGeom prst="rect">
            <a:avLst/>
          </a:prstGeom>
        </p:spPr>
      </p:pic>
      <p:sp>
        <p:nvSpPr>
          <p:cNvPr id="12" name="Rectangle 11">
            <a:extLst>
              <a:ext uri="{FF2B5EF4-FFF2-40B4-BE49-F238E27FC236}">
                <a16:creationId xmlns:a16="http://schemas.microsoft.com/office/drawing/2014/main" id="{B7CB5912-8E04-9D9C-D362-718E8EAA5D24}"/>
              </a:ext>
            </a:extLst>
          </p:cNvPr>
          <p:cNvSpPr/>
          <p:nvPr/>
        </p:nvSpPr>
        <p:spPr>
          <a:xfrm>
            <a:off x="1903270" y="3175109"/>
            <a:ext cx="9313343" cy="706501"/>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31EFFEF0-39FF-3909-7067-E29F2CAF2B57}"/>
              </a:ext>
            </a:extLst>
          </p:cNvPr>
          <p:cNvSpPr>
            <a:spLocks noGrp="1"/>
          </p:cNvSpPr>
          <p:nvPr>
            <p:ph type="ctrTitle"/>
          </p:nvPr>
        </p:nvSpPr>
        <p:spPr>
          <a:xfrm>
            <a:off x="1716303" y="2372960"/>
            <a:ext cx="9687275" cy="1481051"/>
          </a:xfrm>
        </p:spPr>
        <p:txBody>
          <a:bodyPr>
            <a:normAutofit/>
          </a:bodyPr>
          <a:lstStyle/>
          <a:p>
            <a:r>
              <a:rPr lang="en-US" sz="4000" b="1" dirty="0">
                <a:solidFill>
                  <a:schemeClr val="bg1"/>
                </a:solidFill>
                <a:latin typeface="Times New Roman" panose="02020603050405020304" pitchFamily="18" charset="0"/>
                <a:cs typeface="Times New Roman" panose="02020603050405020304" pitchFamily="18" charset="0"/>
              </a:rPr>
              <a:t>APPLIED DATA SCIENCE CAPSTONE</a:t>
            </a:r>
            <a:endParaRPr lang="en-US" sz="4000" b="1" dirty="0"/>
          </a:p>
        </p:txBody>
      </p:sp>
      <p:sp>
        <p:nvSpPr>
          <p:cNvPr id="18" name="Rectangle 17">
            <a:extLst>
              <a:ext uri="{FF2B5EF4-FFF2-40B4-BE49-F238E27FC236}">
                <a16:creationId xmlns:a16="http://schemas.microsoft.com/office/drawing/2014/main" id="{BF923D2D-ACB8-7A0B-C878-BF56CD0AFDC9}"/>
              </a:ext>
            </a:extLst>
          </p:cNvPr>
          <p:cNvSpPr/>
          <p:nvPr/>
        </p:nvSpPr>
        <p:spPr>
          <a:xfrm>
            <a:off x="1903270" y="5428986"/>
            <a:ext cx="3461934" cy="1015663"/>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1"/>
                </a:solidFill>
                <a:latin typeface="Tw Cen MT" panose="020B0602020104020603" pitchFamily="34" charset="77"/>
              </a:rPr>
              <a:t>MUBASHIRALI</a:t>
            </a:r>
          </a:p>
          <a:p>
            <a:r>
              <a:rPr lang="en-US" b="1" dirty="0">
                <a:solidFill>
                  <a:schemeClr val="bg1"/>
                </a:solidFill>
                <a:latin typeface="Tw Cen MT" panose="020B0602020104020603" pitchFamily="34" charset="77"/>
              </a:rPr>
              <a:t>June 14, 2025</a:t>
            </a:r>
          </a:p>
          <a:p>
            <a:r>
              <a:rPr lang="en-US" b="1" dirty="0">
                <a:solidFill>
                  <a:schemeClr val="bg1"/>
                </a:solidFill>
                <a:latin typeface="Tw Cen MT" panose="020B0602020104020603" pitchFamily="34" charset="77"/>
              </a:rPr>
              <a:t>Founder Code with Bismillah</a:t>
            </a:r>
          </a:p>
        </p:txBody>
      </p:sp>
      <p:pic>
        <p:nvPicPr>
          <p:cNvPr id="16" name="Picture 15">
            <a:hlinkClick r:id="rId3"/>
            <a:extLst>
              <a:ext uri="{FF2B5EF4-FFF2-40B4-BE49-F238E27FC236}">
                <a16:creationId xmlns:a16="http://schemas.microsoft.com/office/drawing/2014/main" id="{6B444089-CA8E-70C4-8F23-3FDE5AE8530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6917"/>
                    </a14:imgEffect>
                    <a14:imgEffect>
                      <a14:saturation sat="99000"/>
                    </a14:imgEffect>
                  </a14:imgLayer>
                </a14:imgProps>
              </a:ext>
            </a:extLst>
          </a:blip>
          <a:stretch>
            <a:fillRect/>
          </a:stretch>
        </p:blipFill>
        <p:spPr>
          <a:xfrm>
            <a:off x="134278" y="4918545"/>
            <a:ext cx="1680008" cy="1680008"/>
          </a:xfrm>
          <a:prstGeom prst="rect">
            <a:avLst/>
          </a:prstGeom>
        </p:spPr>
      </p:pic>
      <p:pic>
        <p:nvPicPr>
          <p:cNvPr id="20" name="Picture 19">
            <a:extLst>
              <a:ext uri="{FF2B5EF4-FFF2-40B4-BE49-F238E27FC236}">
                <a16:creationId xmlns:a16="http://schemas.microsoft.com/office/drawing/2014/main" id="{76E094A5-7CCD-0EC8-20DF-9F2BE8B9D20A}"/>
              </a:ext>
            </a:extLst>
          </p:cNvPr>
          <p:cNvPicPr>
            <a:picLocks noChangeAspect="1"/>
          </p:cNvPicPr>
          <p:nvPr/>
        </p:nvPicPr>
        <p:blipFill>
          <a:blip r:embed="rId6">
            <a:duotone>
              <a:schemeClr val="accent4">
                <a:shade val="45000"/>
                <a:satMod val="135000"/>
              </a:schemeClr>
              <a:prstClr val="white"/>
            </a:duotone>
          </a:blip>
          <a:stretch>
            <a:fillRect/>
          </a:stretch>
        </p:blipFill>
        <p:spPr>
          <a:xfrm>
            <a:off x="134279" y="139310"/>
            <a:ext cx="1680008" cy="718245"/>
          </a:xfrm>
          <a:prstGeom prst="rect">
            <a:avLst/>
          </a:prstGeom>
        </p:spPr>
      </p:pic>
    </p:spTree>
    <p:extLst>
      <p:ext uri="{BB962C8B-B14F-4D97-AF65-F5344CB8AC3E}">
        <p14:creationId xmlns:p14="http://schemas.microsoft.com/office/powerpoint/2010/main" val="42100140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CDA6382E-986A-6FE4-54DA-DF676E79B52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6C6706BB-4E3D-DD4A-2AF9-FFA642748667}"/>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08201E33-DC60-E556-01A2-9EF53DF71C6F}"/>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0A18413A-070B-5BF1-7215-64CAF2FAC79B}"/>
              </a:ext>
            </a:extLst>
          </p:cNvPr>
          <p:cNvSpPr txBox="1">
            <a:spLocks/>
          </p:cNvSpPr>
          <p:nvPr/>
        </p:nvSpPr>
        <p:spPr>
          <a:xfrm>
            <a:off x="406730" y="165913"/>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Data Visualization </a:t>
            </a:r>
          </a:p>
        </p:txBody>
      </p:sp>
      <p:sp>
        <p:nvSpPr>
          <p:cNvPr id="3" name="Content Placeholder 2">
            <a:extLst>
              <a:ext uri="{FF2B5EF4-FFF2-40B4-BE49-F238E27FC236}">
                <a16:creationId xmlns:a16="http://schemas.microsoft.com/office/drawing/2014/main" id="{C9C69B51-960C-1E43-13E3-74B6B3501623}"/>
              </a:ext>
            </a:extLst>
          </p:cNvPr>
          <p:cNvSpPr>
            <a:spLocks noGrp="1"/>
          </p:cNvSpPr>
          <p:nvPr>
            <p:ph idx="1"/>
          </p:nvPr>
        </p:nvSpPr>
        <p:spPr/>
        <p:txBody>
          <a:bodyPr>
            <a:normAutofit fontScale="92500" lnSpcReduction="10000"/>
          </a:bodyPr>
          <a:lstStyle/>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Matplotlib and Seaborn</a:t>
            </a:r>
            <a:endParaRPr lang="en-US" dirty="0">
              <a:latin typeface="Times New Roman" panose="02020603050405020304" pitchFamily="18" charset="0"/>
              <a:cs typeface="Times New Roman" panose="02020603050405020304" pitchFamily="18" charset="0"/>
            </a:endParaRPr>
          </a:p>
          <a:p>
            <a:pPr marL="457200" lvl="1" indent="0">
              <a:buNone/>
            </a:pPr>
            <a:r>
              <a:rPr lang="en-US" sz="2200" dirty="0">
                <a:latin typeface="Times New Roman" panose="02020603050405020304" pitchFamily="18" charset="0"/>
                <a:cs typeface="Times New Roman" panose="02020603050405020304" pitchFamily="18" charset="0"/>
              </a:rPr>
              <a:t>                     We used Matplotlib and Seaborn to create different types of plots like scatter plots, bar charts, and line charts etc. </a:t>
            </a:r>
          </a:p>
          <a:p>
            <a:pPr marL="457200" lvl="1" indent="0">
              <a:buNone/>
            </a:pPr>
            <a:r>
              <a:rPr lang="en-US" sz="2200" dirty="0">
                <a:latin typeface="Times New Roman" panose="02020603050405020304" pitchFamily="18" charset="0"/>
                <a:cs typeface="Times New Roman" panose="02020603050405020304" pitchFamily="18" charset="0"/>
              </a:rPr>
              <a:t>These visualizations helped us understand key relationships in the data, such as:</a:t>
            </a:r>
          </a:p>
          <a:p>
            <a:pPr lvl="2"/>
            <a:r>
              <a:rPr lang="en-US" sz="2200" dirty="0">
                <a:latin typeface="Times New Roman" panose="02020603050405020304" pitchFamily="18" charset="0"/>
                <a:cs typeface="Times New Roman" panose="02020603050405020304" pitchFamily="18" charset="0"/>
              </a:rPr>
              <a:t>How launch site varies with flight number</a:t>
            </a:r>
          </a:p>
          <a:p>
            <a:pPr lvl="2"/>
            <a:r>
              <a:rPr lang="en-US" sz="2200" dirty="0">
                <a:latin typeface="Times New Roman" panose="02020603050405020304" pitchFamily="18" charset="0"/>
                <a:cs typeface="Times New Roman" panose="02020603050405020304" pitchFamily="18" charset="0"/>
              </a:rPr>
              <a:t>How payload mass is distributed across launch sites</a:t>
            </a:r>
          </a:p>
          <a:p>
            <a:pPr lvl="2"/>
            <a:r>
              <a:rPr lang="en-US" sz="2200" dirty="0">
                <a:latin typeface="Times New Roman" panose="02020603050405020304" pitchFamily="18" charset="0"/>
                <a:cs typeface="Times New Roman" panose="02020603050405020304" pitchFamily="18" charset="0"/>
              </a:rPr>
              <a:t>How orbit type is related to success rate of launches</a:t>
            </a:r>
          </a:p>
          <a:p>
            <a:pPr marL="514350" indent="-514350">
              <a:buAutoNum type="arabicPeriod" startAt="2"/>
            </a:pPr>
            <a:r>
              <a:rPr lang="en-US" b="1" dirty="0">
                <a:latin typeface="Times New Roman" panose="02020603050405020304" pitchFamily="18" charset="0"/>
                <a:cs typeface="Times New Roman" panose="02020603050405020304" pitchFamily="18" charset="0"/>
              </a:rPr>
              <a:t>Interactive Mapping with Folium</a:t>
            </a:r>
          </a:p>
          <a:p>
            <a:pPr marL="0" indent="0">
              <a:buNone/>
            </a:pPr>
            <a:r>
              <a:rPr lang="en-US" b="1" dirty="0"/>
              <a:t>                          </a:t>
            </a:r>
            <a:r>
              <a:rPr lang="en-US" sz="2200" dirty="0">
                <a:latin typeface="Times New Roman" panose="02020603050405020304" pitchFamily="18" charset="0"/>
                <a:cs typeface="Times New Roman" panose="02020603050405020304" pitchFamily="18" charset="0"/>
              </a:rPr>
              <a:t>Folium was used to create interactive maps for deeper spatial understanding.</a:t>
            </a:r>
          </a:p>
          <a:p>
            <a:pPr marL="457200" lvl="1" indent="0">
              <a:buNone/>
            </a:pPr>
            <a:r>
              <a:rPr lang="en-US" sz="2200" dirty="0">
                <a:latin typeface="Times New Roman" panose="02020603050405020304" pitchFamily="18" charset="0"/>
                <a:cs typeface="Times New Roman" panose="02020603050405020304" pitchFamily="18" charset="0"/>
              </a:rPr>
              <a:t>With Folium, we were able to:</a:t>
            </a:r>
          </a:p>
          <a:p>
            <a:pPr lvl="2"/>
            <a:r>
              <a:rPr lang="en-US" dirty="0">
                <a:latin typeface="Times New Roman" panose="02020603050405020304" pitchFamily="18" charset="0"/>
                <a:cs typeface="Times New Roman" panose="02020603050405020304" pitchFamily="18" charset="0"/>
              </a:rPr>
              <a:t>Plot all launch sites on a map</a:t>
            </a:r>
          </a:p>
          <a:p>
            <a:pPr lvl="2"/>
            <a:r>
              <a:rPr lang="en-US" dirty="0">
                <a:latin typeface="Times New Roman" panose="02020603050405020304" pitchFamily="18" charset="0"/>
                <a:cs typeface="Times New Roman" panose="02020603050405020304" pitchFamily="18" charset="0"/>
              </a:rPr>
              <a:t>Highlight which launches were successful or failed at each site</a:t>
            </a:r>
          </a:p>
          <a:p>
            <a:pPr lvl="2"/>
            <a:r>
              <a:rPr lang="en-US" dirty="0">
                <a:latin typeface="Times New Roman" panose="02020603050405020304" pitchFamily="18" charset="0"/>
                <a:cs typeface="Times New Roman" panose="02020603050405020304" pitchFamily="18" charset="0"/>
              </a:rPr>
              <a:t>Show distances from launch sites to nearby locations like cities, highways, and railways</a:t>
            </a:r>
          </a:p>
          <a:p>
            <a:pPr marL="514350" indent="-514350">
              <a:buAutoNum type="arabicPeriod" startAt="2"/>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6483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9B727944-9F7B-5343-1560-77C837E8726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35433D4-C92D-D05E-29D9-8106CD7CA751}"/>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E3D6EA73-EC82-EA9B-D538-9C830230298D}"/>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F01AA85-C4EC-B28F-C83D-0C74070809E1}"/>
              </a:ext>
            </a:extLst>
          </p:cNvPr>
          <p:cNvSpPr txBox="1">
            <a:spLocks/>
          </p:cNvSpPr>
          <p:nvPr/>
        </p:nvSpPr>
        <p:spPr>
          <a:xfrm>
            <a:off x="406730" y="165913"/>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Data Visualization </a:t>
            </a:r>
          </a:p>
        </p:txBody>
      </p:sp>
      <p:sp>
        <p:nvSpPr>
          <p:cNvPr id="5" name="Content Placeholder 4">
            <a:extLst>
              <a:ext uri="{FF2B5EF4-FFF2-40B4-BE49-F238E27FC236}">
                <a16:creationId xmlns:a16="http://schemas.microsoft.com/office/drawing/2014/main" id="{1B1B9410-FD74-934E-2AAF-B5CAB359747D}"/>
              </a:ext>
            </a:extLst>
          </p:cNvPr>
          <p:cNvSpPr>
            <a:spLocks noGrp="1"/>
          </p:cNvSpPr>
          <p:nvPr>
            <p:ph idx="1"/>
          </p:nvPr>
        </p:nvSpPr>
        <p:spPr>
          <a:xfrm>
            <a:off x="542779" y="2064776"/>
            <a:ext cx="10515600" cy="4351338"/>
          </a:xfrm>
        </p:spPr>
        <p:txBody>
          <a:bodyPr/>
          <a:lstStyle/>
          <a:p>
            <a:pPr marL="0" indent="0">
              <a:buNone/>
            </a:pPr>
            <a:r>
              <a:rPr lang="en-US" sz="2000" b="1" dirty="0"/>
              <a:t>3.   </a:t>
            </a:r>
            <a:r>
              <a:rPr lang="en-US" b="1" dirty="0">
                <a:latin typeface="Times New Roman" panose="02020603050405020304" pitchFamily="18" charset="0"/>
                <a:cs typeface="Times New Roman" panose="02020603050405020304" pitchFamily="18" charset="0"/>
              </a:rPr>
              <a:t>Interactive Dashboard with Dash</a:t>
            </a:r>
          </a:p>
          <a:p>
            <a:pPr marL="914400" lvl="2" indent="0">
              <a:buNone/>
            </a:pPr>
            <a:r>
              <a:rPr lang="en-US" dirty="0">
                <a:latin typeface="Times New Roman" panose="02020603050405020304" pitchFamily="18" charset="0"/>
                <a:cs typeface="Times New Roman" panose="02020603050405020304" pitchFamily="18" charset="0"/>
              </a:rPr>
              <a:t>We used </a:t>
            </a:r>
            <a:r>
              <a:rPr lang="en-US" b="1" dirty="0">
                <a:latin typeface="Times New Roman" panose="02020603050405020304" pitchFamily="18" charset="0"/>
                <a:cs typeface="Times New Roman" panose="02020603050405020304" pitchFamily="18" charset="0"/>
              </a:rPr>
              <a:t>Dash</a:t>
            </a:r>
            <a:r>
              <a:rPr lang="en-US" dirty="0">
                <a:latin typeface="Times New Roman" panose="02020603050405020304" pitchFamily="18" charset="0"/>
                <a:cs typeface="Times New Roman" panose="02020603050405020304" pitchFamily="18" charset="0"/>
              </a:rPr>
              <a:t> to build an interactive web dashboard where users can explore the data using a dropdown menu and a range slider.</a:t>
            </a:r>
          </a:p>
          <a:p>
            <a:pPr marL="0" indent="0">
              <a:buNone/>
            </a:pPr>
            <a:r>
              <a:rPr lang="en-US" sz="2000" dirty="0">
                <a:latin typeface="Times New Roman" panose="02020603050405020304" pitchFamily="18" charset="0"/>
                <a:cs typeface="Times New Roman" panose="02020603050405020304" pitchFamily="18" charset="0"/>
              </a:rPr>
              <a:t>        The dashboard includes:</a:t>
            </a:r>
          </a:p>
          <a:p>
            <a:pPr lvl="2"/>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pie chart</a:t>
            </a:r>
            <a:r>
              <a:rPr lang="en-US" dirty="0">
                <a:latin typeface="Times New Roman" panose="02020603050405020304" pitchFamily="18" charset="0"/>
                <a:cs typeface="Times New Roman" panose="02020603050405020304" pitchFamily="18" charset="0"/>
              </a:rPr>
              <a:t> that shows the total number of successful launches from each launch site</a:t>
            </a:r>
          </a:p>
          <a:p>
            <a:pPr lvl="2"/>
            <a:r>
              <a:rPr lang="en-US" dirty="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scatter plot</a:t>
            </a:r>
            <a:r>
              <a:rPr lang="en-US" dirty="0">
                <a:latin typeface="Times New Roman" panose="02020603050405020304" pitchFamily="18" charset="0"/>
                <a:cs typeface="Times New Roman" panose="02020603050405020304" pitchFamily="18" charset="0"/>
              </a:rPr>
              <a:t> that reveals the relationship between </a:t>
            </a:r>
            <a:r>
              <a:rPr lang="en-US" b="1" dirty="0">
                <a:latin typeface="Times New Roman" panose="02020603050405020304" pitchFamily="18" charset="0"/>
                <a:cs typeface="Times New Roman" panose="02020603050405020304" pitchFamily="18" charset="0"/>
              </a:rPr>
              <a:t>payload mass</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mission outcome</a:t>
            </a:r>
            <a:r>
              <a:rPr lang="en-US" dirty="0">
                <a:latin typeface="Times New Roman" panose="02020603050405020304" pitchFamily="18" charset="0"/>
                <a:cs typeface="Times New Roman" panose="02020603050405020304" pitchFamily="18" charset="0"/>
              </a:rPr>
              <a:t> (success or failure) for different launch sites</a:t>
            </a:r>
          </a:p>
          <a:p>
            <a:pPr marL="0" indent="0">
              <a:buNone/>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8121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8DCA5334-DB19-F967-3040-01DD79A3FB8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7A4BA90-F038-BFC5-4F68-F4B0462BCBB0}"/>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EFB71FF0-EB7A-0D9D-A1BD-7BE9067062E5}"/>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98E5E499-8CB1-9859-91D9-880A9A69DC27}"/>
              </a:ext>
            </a:extLst>
          </p:cNvPr>
          <p:cNvSpPr txBox="1">
            <a:spLocks/>
          </p:cNvSpPr>
          <p:nvPr/>
        </p:nvSpPr>
        <p:spPr>
          <a:xfrm>
            <a:off x="406730" y="165913"/>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Machine Learning Prediction </a:t>
            </a:r>
          </a:p>
        </p:txBody>
      </p:sp>
      <p:sp>
        <p:nvSpPr>
          <p:cNvPr id="5" name="Content Placeholder 4">
            <a:extLst>
              <a:ext uri="{FF2B5EF4-FFF2-40B4-BE49-F238E27FC236}">
                <a16:creationId xmlns:a16="http://schemas.microsoft.com/office/drawing/2014/main" id="{BAFD5507-9BCD-DDB9-ECC8-DFBBD1ED9153}"/>
              </a:ext>
            </a:extLst>
          </p:cNvPr>
          <p:cNvSpPr>
            <a:spLocks noGrp="1"/>
          </p:cNvSpPr>
          <p:nvPr>
            <p:ph idx="1"/>
          </p:nvPr>
        </p:nvSpPr>
        <p:spPr>
          <a:xfrm>
            <a:off x="536918" y="1548752"/>
            <a:ext cx="10515600" cy="4351338"/>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We used the Scikit-learn library to build and evaluate multiple machine learning models. The entire prediction process followed these key steps:</a:t>
            </a:r>
          </a:p>
          <a:p>
            <a:pPr marL="971550" lvl="1" indent="-514350">
              <a:buFont typeface="+mj-lt"/>
              <a:buAutoNum type="arabicPeriod"/>
            </a:pPr>
            <a:r>
              <a:rPr lang="en-US" sz="2000" b="1" dirty="0">
                <a:latin typeface="Times New Roman" panose="02020603050405020304" pitchFamily="18" charset="0"/>
                <a:cs typeface="Times New Roman" panose="02020603050405020304" pitchFamily="18" charset="0"/>
              </a:rPr>
              <a:t>Standardized</a:t>
            </a:r>
            <a:r>
              <a:rPr lang="en-US" sz="2000" dirty="0">
                <a:latin typeface="Times New Roman" panose="02020603050405020304" pitchFamily="18" charset="0"/>
                <a:cs typeface="Times New Roman" panose="02020603050405020304" pitchFamily="18" charset="0"/>
              </a:rPr>
              <a:t> the data for better model performance</a:t>
            </a:r>
          </a:p>
          <a:p>
            <a:pPr marL="971550" lvl="1" indent="-514350">
              <a:buFont typeface="+mj-lt"/>
              <a:buAutoNum type="arabicPeriod"/>
            </a:pPr>
            <a:r>
              <a:rPr lang="en-US" sz="2000" b="1" dirty="0">
                <a:latin typeface="Times New Roman" panose="02020603050405020304" pitchFamily="18" charset="0"/>
                <a:cs typeface="Times New Roman" panose="02020603050405020304" pitchFamily="18" charset="0"/>
              </a:rPr>
              <a:t>Split</a:t>
            </a:r>
            <a:r>
              <a:rPr lang="en-US" sz="2000" dirty="0">
                <a:latin typeface="Times New Roman" panose="02020603050405020304" pitchFamily="18" charset="0"/>
                <a:cs typeface="Times New Roman" panose="02020603050405020304" pitchFamily="18" charset="0"/>
              </a:rPr>
              <a:t> the dataset into training and testing sets</a:t>
            </a:r>
          </a:p>
          <a:p>
            <a:pPr marL="971550" lvl="1" indent="-514350">
              <a:buFont typeface="+mj-lt"/>
              <a:buAutoNum type="arabicPeriod"/>
            </a:pPr>
            <a:r>
              <a:rPr lang="en-US" sz="2000" b="1" dirty="0">
                <a:latin typeface="Times New Roman" panose="02020603050405020304" pitchFamily="18" charset="0"/>
                <a:cs typeface="Times New Roman" panose="02020603050405020304" pitchFamily="18" charset="0"/>
              </a:rPr>
              <a:t>Trained four different models:</a:t>
            </a:r>
            <a:endParaRPr lang="en-US" sz="2000" dirty="0">
              <a:latin typeface="Times New Roman" panose="02020603050405020304" pitchFamily="18" charset="0"/>
              <a:cs typeface="Times New Roman" panose="02020603050405020304" pitchFamily="18" charset="0"/>
            </a:endParaRPr>
          </a:p>
          <a:p>
            <a:pPr lvl="3"/>
            <a:r>
              <a:rPr lang="en-US" sz="2000" dirty="0">
                <a:latin typeface="Times New Roman" panose="02020603050405020304" pitchFamily="18" charset="0"/>
                <a:cs typeface="Times New Roman" panose="02020603050405020304" pitchFamily="18" charset="0"/>
              </a:rPr>
              <a:t>Logistic Regression</a:t>
            </a:r>
          </a:p>
          <a:p>
            <a:pPr lvl="3"/>
            <a:r>
              <a:rPr lang="en-US" sz="2000" dirty="0">
                <a:latin typeface="Times New Roman" panose="02020603050405020304" pitchFamily="18" charset="0"/>
                <a:cs typeface="Times New Roman" panose="02020603050405020304" pitchFamily="18" charset="0"/>
              </a:rPr>
              <a:t>Support Vector Machine (SVM)</a:t>
            </a:r>
          </a:p>
          <a:p>
            <a:pPr lvl="3"/>
            <a:r>
              <a:rPr lang="en-US" sz="2000" dirty="0">
                <a:latin typeface="Times New Roman" panose="02020603050405020304" pitchFamily="18" charset="0"/>
                <a:cs typeface="Times New Roman" panose="02020603050405020304" pitchFamily="18" charset="0"/>
              </a:rPr>
              <a:t>Decision Tree</a:t>
            </a:r>
          </a:p>
          <a:p>
            <a:pPr lvl="3"/>
            <a:r>
              <a:rPr lang="en-US" sz="2000" dirty="0">
                <a:latin typeface="Times New Roman" panose="02020603050405020304" pitchFamily="18" charset="0"/>
                <a:cs typeface="Times New Roman" panose="02020603050405020304" pitchFamily="18" charset="0"/>
              </a:rPr>
              <a:t>K-Nearest Neighbors (KNN)</a:t>
            </a:r>
          </a:p>
          <a:p>
            <a:pPr marL="971550" lvl="1" indent="-514350">
              <a:buFont typeface="+mj-lt"/>
              <a:buAutoNum type="arabicPeriod"/>
            </a:pPr>
            <a:r>
              <a:rPr lang="en-US" sz="2000" b="1" dirty="0">
                <a:latin typeface="Times New Roman" panose="02020603050405020304" pitchFamily="18" charset="0"/>
                <a:cs typeface="Times New Roman" panose="02020603050405020304" pitchFamily="18" charset="0"/>
              </a:rPr>
              <a:t>Fitted</a:t>
            </a:r>
            <a:r>
              <a:rPr lang="en-US" sz="2000" dirty="0">
                <a:latin typeface="Times New Roman" panose="02020603050405020304" pitchFamily="18" charset="0"/>
                <a:cs typeface="Times New Roman" panose="02020603050405020304" pitchFamily="18" charset="0"/>
              </a:rPr>
              <a:t> each model on the training data</a:t>
            </a:r>
          </a:p>
          <a:p>
            <a:pPr marL="971550" lvl="1" indent="-514350">
              <a:buFont typeface="+mj-lt"/>
              <a:buAutoNum type="arabicPeriod"/>
            </a:pPr>
            <a:r>
              <a:rPr lang="en-US" sz="2000" b="1" dirty="0">
                <a:latin typeface="Times New Roman" panose="02020603050405020304" pitchFamily="18" charset="0"/>
                <a:cs typeface="Times New Roman" panose="02020603050405020304" pitchFamily="18" charset="0"/>
              </a:rPr>
              <a:t>Tuned hyperparameters</a:t>
            </a:r>
            <a:r>
              <a:rPr lang="en-US" sz="2000" dirty="0">
                <a:latin typeface="Times New Roman" panose="02020603050405020304" pitchFamily="18" charset="0"/>
                <a:cs typeface="Times New Roman" panose="02020603050405020304" pitchFamily="18" charset="0"/>
              </a:rPr>
              <a:t> to find the best settings for each model</a:t>
            </a:r>
          </a:p>
          <a:p>
            <a:pPr marL="971550" lvl="1" indent="-514350">
              <a:buFont typeface="+mj-lt"/>
              <a:buAutoNum type="arabicPeriod"/>
            </a:pPr>
            <a:r>
              <a:rPr lang="en-US" sz="2000" b="1" dirty="0">
                <a:latin typeface="Times New Roman" panose="02020603050405020304" pitchFamily="18" charset="0"/>
                <a:cs typeface="Times New Roman" panose="02020603050405020304" pitchFamily="18" charset="0"/>
              </a:rPr>
              <a:t>Evaluated performance</a:t>
            </a:r>
            <a:r>
              <a:rPr lang="en-US" sz="2000" dirty="0">
                <a:latin typeface="Times New Roman" panose="02020603050405020304" pitchFamily="18" charset="0"/>
                <a:cs typeface="Times New Roman" panose="02020603050405020304" pitchFamily="18" charset="0"/>
              </a:rPr>
              <a:t> using:</a:t>
            </a:r>
          </a:p>
          <a:p>
            <a:pPr lvl="3"/>
            <a:r>
              <a:rPr lang="en-US" sz="2000" b="1" dirty="0">
                <a:latin typeface="Times New Roman" panose="02020603050405020304" pitchFamily="18" charset="0"/>
                <a:cs typeface="Times New Roman" panose="02020603050405020304" pitchFamily="18" charset="0"/>
              </a:rPr>
              <a:t>Accuracy scores</a:t>
            </a:r>
            <a:endParaRPr lang="en-US" sz="2000" dirty="0">
              <a:latin typeface="Times New Roman" panose="02020603050405020304" pitchFamily="18" charset="0"/>
              <a:cs typeface="Times New Roman" panose="02020603050405020304" pitchFamily="18" charset="0"/>
            </a:endParaRPr>
          </a:p>
          <a:p>
            <a:pPr lvl="3"/>
            <a:r>
              <a:rPr lang="en-US" sz="2000" b="1" dirty="0">
                <a:latin typeface="Times New Roman" panose="02020603050405020304" pitchFamily="18" charset="0"/>
                <a:cs typeface="Times New Roman" panose="02020603050405020304" pitchFamily="18" charset="0"/>
              </a:rPr>
              <a:t>Confusion matrix</a:t>
            </a:r>
            <a:r>
              <a:rPr lang="en-US" sz="2000" dirty="0">
                <a:latin typeface="Times New Roman" panose="02020603050405020304" pitchFamily="18" charset="0"/>
                <a:cs typeface="Times New Roman" panose="02020603050405020304" pitchFamily="18" charset="0"/>
              </a:rPr>
              <a:t> for each model</a:t>
            </a:r>
          </a:p>
          <a:p>
            <a:pPr marL="0" indent="0">
              <a:buNone/>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7646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9CBCEBBB-DB67-7A0E-6862-AE4B5981F8AC}"/>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37ED887-9C35-A0A1-1D8A-3ED15D073B01}"/>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CD351E0A-B257-D54C-4C96-ED2AACF219AA}"/>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8F8977E4-B0CF-74FE-3097-BAE2FC1660BD}"/>
              </a:ext>
            </a:extLst>
          </p:cNvPr>
          <p:cNvSpPr txBox="1">
            <a:spLocks/>
          </p:cNvSpPr>
          <p:nvPr/>
        </p:nvSpPr>
        <p:spPr>
          <a:xfrm>
            <a:off x="4247210" y="208508"/>
            <a:ext cx="3279005"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tx1">
                    <a:lumMod val="95000"/>
                    <a:lumOff val="5000"/>
                  </a:schemeClr>
                </a:solidFill>
                <a:latin typeface="Times New Roman" panose="02020603050405020304" pitchFamily="18" charset="0"/>
                <a:cs typeface="Times New Roman" panose="02020603050405020304" pitchFamily="18" charset="0"/>
              </a:rPr>
              <a:t>RESULTS</a:t>
            </a:r>
          </a:p>
        </p:txBody>
      </p:sp>
      <p:sp>
        <p:nvSpPr>
          <p:cNvPr id="5" name="Content Placeholder 4">
            <a:extLst>
              <a:ext uri="{FF2B5EF4-FFF2-40B4-BE49-F238E27FC236}">
                <a16:creationId xmlns:a16="http://schemas.microsoft.com/office/drawing/2014/main" id="{9B48FAF0-204A-19AA-827D-0EB0CFC4453C}"/>
              </a:ext>
            </a:extLst>
          </p:cNvPr>
          <p:cNvSpPr>
            <a:spLocks noGrp="1"/>
          </p:cNvSpPr>
          <p:nvPr>
            <p:ph idx="1"/>
          </p:nvPr>
        </p:nvSpPr>
        <p:spPr>
          <a:xfrm>
            <a:off x="628912" y="1830106"/>
            <a:ext cx="10515600" cy="4351338"/>
          </a:xfrm>
        </p:spPr>
        <p:txBody>
          <a:bodyPr>
            <a:noAutofit/>
          </a:bodyPr>
          <a:lstStyle/>
          <a:p>
            <a:pPr marL="0" indent="0">
              <a:buNone/>
            </a:pPr>
            <a:r>
              <a:rPr lang="en-US" sz="2000" dirty="0">
                <a:latin typeface="Times New Roman" panose="02020603050405020304" pitchFamily="18" charset="0"/>
                <a:cs typeface="Times New Roman" panose="02020603050405020304" pitchFamily="18" charset="0"/>
              </a:rPr>
              <a:t>The results of our analysis are divided into five main sections: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EDA using SQL</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EDA using Matplotlib &amp; Seaborn visualizations</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Interactive maps using Folium</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Interactive dashboard using Dash</a:t>
            </a:r>
          </a:p>
          <a:p>
            <a:pPr marL="914400" lvl="1" indent="-457200">
              <a:buFont typeface="+mj-lt"/>
              <a:buAutoNum type="arabicPeriod"/>
            </a:pPr>
            <a:r>
              <a:rPr lang="en-US" sz="2000" dirty="0">
                <a:latin typeface="Times New Roman" panose="02020603050405020304" pitchFamily="18" charset="0"/>
                <a:cs typeface="Times New Roman" panose="02020603050405020304" pitchFamily="18" charset="0"/>
              </a:rPr>
              <a:t>Predictive analysis using machine learning models</a:t>
            </a:r>
          </a:p>
          <a:p>
            <a:pPr marL="0" indent="0">
              <a:buNone/>
            </a:pPr>
            <a:r>
              <a:rPr lang="en-US" sz="2000" dirty="0">
                <a:latin typeface="Times New Roman" panose="02020603050405020304" pitchFamily="18" charset="0"/>
                <a:cs typeface="Times New Roman" panose="02020603050405020304" pitchFamily="18" charset="0"/>
              </a:rPr>
              <a:t>Throughout all the charts and graphs:</a:t>
            </a:r>
          </a:p>
          <a:p>
            <a:r>
              <a:rPr lang="en-US" sz="2000" dirty="0">
                <a:latin typeface="Times New Roman" panose="02020603050405020304" pitchFamily="18" charset="0"/>
                <a:cs typeface="Times New Roman" panose="02020603050405020304" pitchFamily="18" charset="0"/>
              </a:rPr>
              <a:t>Class 0 indicates a failed launch</a:t>
            </a:r>
          </a:p>
          <a:p>
            <a:r>
              <a:rPr lang="en-US" sz="2000" dirty="0">
                <a:latin typeface="Times New Roman" panose="02020603050405020304" pitchFamily="18" charset="0"/>
                <a:cs typeface="Times New Roman" panose="02020603050405020304" pitchFamily="18" charset="0"/>
              </a:rPr>
              <a:t>Class 1 indicates a successful launch</a:t>
            </a:r>
          </a:p>
          <a:p>
            <a:pPr marL="0" indent="0">
              <a:buNone/>
            </a:pP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253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CD0CE95E-DEDA-36F0-2D92-F602A1A82D9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7E0DC88-24E6-7A1C-AB4A-A36AC583C6D0}"/>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13955840-1EF4-15C0-1509-BB4C9BD672D9}"/>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550C6B00-BC2A-5DF8-64B6-273086F8273F}"/>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Times New Roman" panose="02020603050405020304" pitchFamily="18" charset="0"/>
                <a:cs typeface="Times New Roman" panose="02020603050405020304" pitchFamily="18" charset="0"/>
              </a:rPr>
              <a:t>Exploratory Data Analysis (EDA) using SQL</a:t>
            </a:r>
            <a:endParaRPr lang="en-US"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A6B19E-0EB2-1768-2919-10E3834B6D50}"/>
              </a:ext>
            </a:extLst>
          </p:cNvPr>
          <p:cNvPicPr>
            <a:picLocks noChangeAspect="1"/>
          </p:cNvPicPr>
          <p:nvPr/>
        </p:nvPicPr>
        <p:blipFill>
          <a:blip r:embed="rId3"/>
          <a:stretch>
            <a:fillRect/>
          </a:stretch>
        </p:blipFill>
        <p:spPr>
          <a:xfrm>
            <a:off x="1172186" y="4930440"/>
            <a:ext cx="10420274" cy="1301548"/>
          </a:xfrm>
          <a:prstGeom prst="rect">
            <a:avLst/>
          </a:prstGeom>
        </p:spPr>
      </p:pic>
      <p:sp>
        <p:nvSpPr>
          <p:cNvPr id="9" name="TextBox 8">
            <a:extLst>
              <a:ext uri="{FF2B5EF4-FFF2-40B4-BE49-F238E27FC236}">
                <a16:creationId xmlns:a16="http://schemas.microsoft.com/office/drawing/2014/main" id="{F77029A7-57B6-4883-05EC-DF54D4A75A31}"/>
              </a:ext>
            </a:extLst>
          </p:cNvPr>
          <p:cNvSpPr txBox="1"/>
          <p:nvPr/>
        </p:nvSpPr>
        <p:spPr>
          <a:xfrm>
            <a:off x="939018" y="1592871"/>
            <a:ext cx="9260058"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We retrieved the names of all unique launch sites involved in the SpaceX missions to understand how many different sites were used.</a:t>
            </a:r>
          </a:p>
        </p:txBody>
      </p:sp>
      <p:pic>
        <p:nvPicPr>
          <p:cNvPr id="10" name="Picture 9">
            <a:extLst>
              <a:ext uri="{FF2B5EF4-FFF2-40B4-BE49-F238E27FC236}">
                <a16:creationId xmlns:a16="http://schemas.microsoft.com/office/drawing/2014/main" id="{8FE1DC4C-B64A-60EE-68C4-856EB6AAF065}"/>
              </a:ext>
            </a:extLst>
          </p:cNvPr>
          <p:cNvPicPr>
            <a:picLocks noChangeAspect="1"/>
          </p:cNvPicPr>
          <p:nvPr/>
        </p:nvPicPr>
        <p:blipFill>
          <a:blip r:embed="rId4"/>
          <a:stretch>
            <a:fillRect/>
          </a:stretch>
        </p:blipFill>
        <p:spPr>
          <a:xfrm>
            <a:off x="4942328" y="2431608"/>
            <a:ext cx="1286080" cy="1352601"/>
          </a:xfrm>
          <a:prstGeom prst="rect">
            <a:avLst/>
          </a:prstGeom>
        </p:spPr>
      </p:pic>
      <p:sp>
        <p:nvSpPr>
          <p:cNvPr id="12" name="TextBox 11">
            <a:extLst>
              <a:ext uri="{FF2B5EF4-FFF2-40B4-BE49-F238E27FC236}">
                <a16:creationId xmlns:a16="http://schemas.microsoft.com/office/drawing/2014/main" id="{EF2D14E9-4832-D933-2734-79DAAF5C8051}"/>
              </a:ext>
            </a:extLst>
          </p:cNvPr>
          <p:cNvSpPr txBox="1"/>
          <p:nvPr/>
        </p:nvSpPr>
        <p:spPr>
          <a:xfrm>
            <a:off x="939018" y="4014541"/>
            <a:ext cx="10102560"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Then, we filtered the data to show only those launch sites that begin with 'CCA'  revealing 5 specific records matching this condition.</a:t>
            </a:r>
          </a:p>
        </p:txBody>
      </p:sp>
    </p:spTree>
    <p:extLst>
      <p:ext uri="{BB962C8B-B14F-4D97-AF65-F5344CB8AC3E}">
        <p14:creationId xmlns:p14="http://schemas.microsoft.com/office/powerpoint/2010/main" val="180047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C367014A-4E71-81E0-2F73-DE99ECC97B8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2DA3A69-5B48-3643-D883-777CDEF34E0D}"/>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C079923C-6B88-C7AD-FA76-A5F1720FEA2B}"/>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FF2EFF8-9675-7741-901E-C3371497D179}"/>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Exploratory Data Analysis (EDA) using SQL</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F7388F4-37AA-21E6-4BBF-20553A19ACAF}"/>
              </a:ext>
            </a:extLst>
          </p:cNvPr>
          <p:cNvSpPr txBox="1"/>
          <p:nvPr/>
        </p:nvSpPr>
        <p:spPr>
          <a:xfrm>
            <a:off x="322385" y="1568606"/>
            <a:ext cx="7487529"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Total payload mass transported by boosters for NASA (CRS) missions</a:t>
            </a:r>
          </a:p>
        </p:txBody>
      </p:sp>
      <p:pic>
        <p:nvPicPr>
          <p:cNvPr id="14" name="Picture 13">
            <a:extLst>
              <a:ext uri="{FF2B5EF4-FFF2-40B4-BE49-F238E27FC236}">
                <a16:creationId xmlns:a16="http://schemas.microsoft.com/office/drawing/2014/main" id="{46AF1FB4-18D2-FCD8-7C21-4BFBEB7E0D91}"/>
              </a:ext>
            </a:extLst>
          </p:cNvPr>
          <p:cNvPicPr>
            <a:picLocks noChangeAspect="1"/>
          </p:cNvPicPr>
          <p:nvPr/>
        </p:nvPicPr>
        <p:blipFill>
          <a:blip r:embed="rId3"/>
          <a:stretch>
            <a:fillRect/>
          </a:stretch>
        </p:blipFill>
        <p:spPr>
          <a:xfrm>
            <a:off x="590842" y="2197783"/>
            <a:ext cx="2398544" cy="854906"/>
          </a:xfrm>
          <a:prstGeom prst="rect">
            <a:avLst/>
          </a:prstGeom>
        </p:spPr>
      </p:pic>
      <p:sp>
        <p:nvSpPr>
          <p:cNvPr id="16" name="TextBox 15">
            <a:extLst>
              <a:ext uri="{FF2B5EF4-FFF2-40B4-BE49-F238E27FC236}">
                <a16:creationId xmlns:a16="http://schemas.microsoft.com/office/drawing/2014/main" id="{D6AE824D-A15A-6B93-C6F1-37FDAA163DC3}"/>
              </a:ext>
            </a:extLst>
          </p:cNvPr>
          <p:cNvSpPr txBox="1"/>
          <p:nvPr/>
        </p:nvSpPr>
        <p:spPr>
          <a:xfrm>
            <a:off x="322385" y="4857632"/>
            <a:ext cx="8289387"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date on which the first successful landing on a ground pad was recorded</a:t>
            </a:r>
          </a:p>
        </p:txBody>
      </p:sp>
      <p:pic>
        <p:nvPicPr>
          <p:cNvPr id="17" name="Picture 16">
            <a:extLst>
              <a:ext uri="{FF2B5EF4-FFF2-40B4-BE49-F238E27FC236}">
                <a16:creationId xmlns:a16="http://schemas.microsoft.com/office/drawing/2014/main" id="{2E9D50BA-81D0-D074-53E5-A8081AE6CAC0}"/>
              </a:ext>
            </a:extLst>
          </p:cNvPr>
          <p:cNvPicPr>
            <a:picLocks noChangeAspect="1"/>
          </p:cNvPicPr>
          <p:nvPr/>
        </p:nvPicPr>
        <p:blipFill>
          <a:blip r:embed="rId4"/>
          <a:stretch>
            <a:fillRect/>
          </a:stretch>
        </p:blipFill>
        <p:spPr>
          <a:xfrm>
            <a:off x="620907" y="5594763"/>
            <a:ext cx="4279900" cy="749300"/>
          </a:xfrm>
          <a:prstGeom prst="rect">
            <a:avLst/>
          </a:prstGeom>
        </p:spPr>
      </p:pic>
      <p:sp>
        <p:nvSpPr>
          <p:cNvPr id="19" name="TextBox 18">
            <a:extLst>
              <a:ext uri="{FF2B5EF4-FFF2-40B4-BE49-F238E27FC236}">
                <a16:creationId xmlns:a16="http://schemas.microsoft.com/office/drawing/2014/main" id="{C1263594-4E1A-1839-B78D-ACDDE94352E6}"/>
              </a:ext>
            </a:extLst>
          </p:cNvPr>
          <p:cNvSpPr txBox="1"/>
          <p:nvPr/>
        </p:nvSpPr>
        <p:spPr>
          <a:xfrm>
            <a:off x="378069" y="3274839"/>
            <a:ext cx="6756010"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Mean payload mass delivered by the F9 v1.1 booster version</a:t>
            </a:r>
          </a:p>
        </p:txBody>
      </p:sp>
      <p:pic>
        <p:nvPicPr>
          <p:cNvPr id="20" name="Picture 19">
            <a:extLst>
              <a:ext uri="{FF2B5EF4-FFF2-40B4-BE49-F238E27FC236}">
                <a16:creationId xmlns:a16="http://schemas.microsoft.com/office/drawing/2014/main" id="{4E19A071-2160-DA7D-A256-84E4915A717E}"/>
              </a:ext>
            </a:extLst>
          </p:cNvPr>
          <p:cNvPicPr>
            <a:picLocks noChangeAspect="1"/>
          </p:cNvPicPr>
          <p:nvPr/>
        </p:nvPicPr>
        <p:blipFill>
          <a:blip r:embed="rId5"/>
          <a:stretch>
            <a:fillRect/>
          </a:stretch>
        </p:blipFill>
        <p:spPr>
          <a:xfrm>
            <a:off x="580878" y="4089824"/>
            <a:ext cx="3886200" cy="622300"/>
          </a:xfrm>
          <a:prstGeom prst="rect">
            <a:avLst/>
          </a:prstGeom>
        </p:spPr>
      </p:pic>
    </p:spTree>
    <p:extLst>
      <p:ext uri="{BB962C8B-B14F-4D97-AF65-F5344CB8AC3E}">
        <p14:creationId xmlns:p14="http://schemas.microsoft.com/office/powerpoint/2010/main" val="227931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591CA3E0-D49E-4776-5C02-B4F8862D065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5E544F2-E353-47EB-6A98-58EC5BAACDE6}"/>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A7859A9A-4F18-336C-6A00-98057310B2A4}"/>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55619165-0A22-567B-F34C-AA88D653020C}"/>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Exploratory Data Analysis (EDA) using SQL</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75E4360-6159-F287-82B6-47492AFD9736}"/>
              </a:ext>
            </a:extLst>
          </p:cNvPr>
          <p:cNvSpPr txBox="1"/>
          <p:nvPr/>
        </p:nvSpPr>
        <p:spPr>
          <a:xfrm>
            <a:off x="378069" y="1385339"/>
            <a:ext cx="10115843"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Names of boosters that successfully landed on a drone ship and carried a payload between 4000 kg and 6000 kg</a:t>
            </a:r>
          </a:p>
        </p:txBody>
      </p:sp>
      <p:sp>
        <p:nvSpPr>
          <p:cNvPr id="16" name="TextBox 15">
            <a:extLst>
              <a:ext uri="{FF2B5EF4-FFF2-40B4-BE49-F238E27FC236}">
                <a16:creationId xmlns:a16="http://schemas.microsoft.com/office/drawing/2014/main" id="{17E817FD-171F-802F-F4E5-554B4A017D20}"/>
              </a:ext>
            </a:extLst>
          </p:cNvPr>
          <p:cNvSpPr txBox="1"/>
          <p:nvPr/>
        </p:nvSpPr>
        <p:spPr>
          <a:xfrm>
            <a:off x="322385" y="4089590"/>
            <a:ext cx="8289387"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Total count of missions categorized by success and failure outcomes</a:t>
            </a:r>
          </a:p>
        </p:txBody>
      </p:sp>
      <p:pic>
        <p:nvPicPr>
          <p:cNvPr id="2" name="Picture 1">
            <a:extLst>
              <a:ext uri="{FF2B5EF4-FFF2-40B4-BE49-F238E27FC236}">
                <a16:creationId xmlns:a16="http://schemas.microsoft.com/office/drawing/2014/main" id="{821E8384-B4D3-6223-3DC8-ED40A15DC8C4}"/>
              </a:ext>
            </a:extLst>
          </p:cNvPr>
          <p:cNvPicPr>
            <a:picLocks noChangeAspect="1"/>
          </p:cNvPicPr>
          <p:nvPr/>
        </p:nvPicPr>
        <p:blipFill>
          <a:blip r:embed="rId3"/>
          <a:stretch>
            <a:fillRect/>
          </a:stretch>
        </p:blipFill>
        <p:spPr>
          <a:xfrm>
            <a:off x="1478086" y="2127203"/>
            <a:ext cx="1511300" cy="1625600"/>
          </a:xfrm>
          <a:prstGeom prst="rect">
            <a:avLst/>
          </a:prstGeom>
        </p:spPr>
      </p:pic>
      <p:pic>
        <p:nvPicPr>
          <p:cNvPr id="3" name="Picture 2">
            <a:extLst>
              <a:ext uri="{FF2B5EF4-FFF2-40B4-BE49-F238E27FC236}">
                <a16:creationId xmlns:a16="http://schemas.microsoft.com/office/drawing/2014/main" id="{189DF7CF-F03C-F9D9-D009-15F1D222FE0F}"/>
              </a:ext>
            </a:extLst>
          </p:cNvPr>
          <p:cNvPicPr>
            <a:picLocks noChangeAspect="1"/>
          </p:cNvPicPr>
          <p:nvPr/>
        </p:nvPicPr>
        <p:blipFill>
          <a:blip r:embed="rId4"/>
          <a:stretch>
            <a:fillRect/>
          </a:stretch>
        </p:blipFill>
        <p:spPr>
          <a:xfrm>
            <a:off x="722020" y="4656232"/>
            <a:ext cx="4851400" cy="685800"/>
          </a:xfrm>
          <a:prstGeom prst="rect">
            <a:avLst/>
          </a:prstGeom>
        </p:spPr>
      </p:pic>
    </p:spTree>
    <p:extLst>
      <p:ext uri="{BB962C8B-B14F-4D97-AF65-F5344CB8AC3E}">
        <p14:creationId xmlns:p14="http://schemas.microsoft.com/office/powerpoint/2010/main" val="1948811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28E8F9AA-0007-E8A5-4DBC-391CA63DA89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852C343-4D64-3E92-655B-BEE0773661A1}"/>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F4F8802E-EF24-446D-4019-74D4E9110FEA}"/>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78608637-4077-CE10-3088-0E64EAA67449}"/>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Exploratory Data Analysis (EDA) using SQL</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AF43774-8FE7-A162-C1E6-8C684F4220D1}"/>
              </a:ext>
            </a:extLst>
          </p:cNvPr>
          <p:cNvSpPr txBox="1"/>
          <p:nvPr/>
        </p:nvSpPr>
        <p:spPr>
          <a:xfrm>
            <a:off x="378069" y="1385339"/>
            <a:ext cx="10115843"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List of booster versions with the maximum recorded payload capacity</a:t>
            </a:r>
          </a:p>
        </p:txBody>
      </p:sp>
      <p:pic>
        <p:nvPicPr>
          <p:cNvPr id="5" name="Picture 4">
            <a:extLst>
              <a:ext uri="{FF2B5EF4-FFF2-40B4-BE49-F238E27FC236}">
                <a16:creationId xmlns:a16="http://schemas.microsoft.com/office/drawing/2014/main" id="{1A475B67-BD75-A41A-EC8E-3E5BB3B76EA3}"/>
              </a:ext>
            </a:extLst>
          </p:cNvPr>
          <p:cNvPicPr>
            <a:picLocks noChangeAspect="1"/>
          </p:cNvPicPr>
          <p:nvPr/>
        </p:nvPicPr>
        <p:blipFill>
          <a:blip r:embed="rId3"/>
          <a:stretch>
            <a:fillRect/>
          </a:stretch>
        </p:blipFill>
        <p:spPr>
          <a:xfrm>
            <a:off x="989306" y="2024386"/>
            <a:ext cx="1511300" cy="3949700"/>
          </a:xfrm>
          <a:prstGeom prst="rect">
            <a:avLst/>
          </a:prstGeom>
        </p:spPr>
      </p:pic>
    </p:spTree>
    <p:extLst>
      <p:ext uri="{BB962C8B-B14F-4D97-AF65-F5344CB8AC3E}">
        <p14:creationId xmlns:p14="http://schemas.microsoft.com/office/powerpoint/2010/main" val="40460529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0FDA0E9A-FC6E-702B-C16F-EAA8DA169BA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2C86F4D-AEB5-C6B9-CD91-6439BE28A4CA}"/>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39B73999-C94F-5D05-4919-E87BC1A234F1}"/>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F20E3F7A-5602-78ED-B917-C4EDD7DB787F}"/>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Times New Roman" panose="02020603050405020304" pitchFamily="18" charset="0"/>
                <a:cs typeface="Times New Roman" panose="02020603050405020304" pitchFamily="18" charset="0"/>
              </a:rPr>
              <a:t>Exploratory Data Analysis (EDA) using SQL</a:t>
            </a:r>
            <a:endParaRPr lang="en-US" sz="2800" b="1"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B417F65A-490B-D9A7-D04F-4D3FEB285325}"/>
              </a:ext>
            </a:extLst>
          </p:cNvPr>
          <p:cNvSpPr txBox="1"/>
          <p:nvPr/>
        </p:nvSpPr>
        <p:spPr>
          <a:xfrm>
            <a:off x="378069" y="1385339"/>
            <a:ext cx="10115843"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Booster versions, launch site names, and failed drone ship landings that occurred during the year 2015</a:t>
            </a:r>
          </a:p>
        </p:txBody>
      </p:sp>
      <p:pic>
        <p:nvPicPr>
          <p:cNvPr id="2" name="Picture 1">
            <a:extLst>
              <a:ext uri="{FF2B5EF4-FFF2-40B4-BE49-F238E27FC236}">
                <a16:creationId xmlns:a16="http://schemas.microsoft.com/office/drawing/2014/main" id="{F9D91F02-3910-D78E-12F1-65C504A0B06D}"/>
              </a:ext>
            </a:extLst>
          </p:cNvPr>
          <p:cNvPicPr>
            <a:picLocks noChangeAspect="1"/>
          </p:cNvPicPr>
          <p:nvPr/>
        </p:nvPicPr>
        <p:blipFill>
          <a:blip r:embed="rId3"/>
          <a:stretch>
            <a:fillRect/>
          </a:stretch>
        </p:blipFill>
        <p:spPr>
          <a:xfrm>
            <a:off x="1537946" y="2093225"/>
            <a:ext cx="3562046" cy="1009044"/>
          </a:xfrm>
          <a:prstGeom prst="rect">
            <a:avLst/>
          </a:prstGeom>
        </p:spPr>
      </p:pic>
      <p:sp>
        <p:nvSpPr>
          <p:cNvPr id="7" name="TextBox 6">
            <a:extLst>
              <a:ext uri="{FF2B5EF4-FFF2-40B4-BE49-F238E27FC236}">
                <a16:creationId xmlns:a16="http://schemas.microsoft.com/office/drawing/2014/main" id="{968EAB21-175D-42E5-95C0-92426B649FDE}"/>
              </a:ext>
            </a:extLst>
          </p:cNvPr>
          <p:cNvSpPr txBox="1"/>
          <p:nvPr/>
        </p:nvSpPr>
        <p:spPr>
          <a:xfrm>
            <a:off x="378069" y="3321216"/>
            <a:ext cx="9020908"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Number of landing outcomes recorded between June 4, 2010, and March 20, 2017, sorted in descending order</a:t>
            </a:r>
          </a:p>
        </p:txBody>
      </p:sp>
      <p:pic>
        <p:nvPicPr>
          <p:cNvPr id="8" name="Picture 7">
            <a:extLst>
              <a:ext uri="{FF2B5EF4-FFF2-40B4-BE49-F238E27FC236}">
                <a16:creationId xmlns:a16="http://schemas.microsoft.com/office/drawing/2014/main" id="{B730989D-7E4D-9CBF-3835-F88CB8F6704C}"/>
              </a:ext>
            </a:extLst>
          </p:cNvPr>
          <p:cNvPicPr>
            <a:picLocks noChangeAspect="1"/>
          </p:cNvPicPr>
          <p:nvPr/>
        </p:nvPicPr>
        <p:blipFill>
          <a:blip r:embed="rId4"/>
          <a:stretch>
            <a:fillRect/>
          </a:stretch>
        </p:blipFill>
        <p:spPr>
          <a:xfrm>
            <a:off x="1537946" y="4215609"/>
            <a:ext cx="2174899" cy="2284558"/>
          </a:xfrm>
          <a:prstGeom prst="rect">
            <a:avLst/>
          </a:prstGeom>
        </p:spPr>
      </p:pic>
    </p:spTree>
    <p:extLst>
      <p:ext uri="{BB962C8B-B14F-4D97-AF65-F5344CB8AC3E}">
        <p14:creationId xmlns:p14="http://schemas.microsoft.com/office/powerpoint/2010/main" val="3956371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CDD4AC46-23A4-49ED-2135-97E3C790E96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7F68CA9-227D-D5D0-41A2-84FCB0314FCA}"/>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CF09BB66-D86B-C8E7-8DA0-95877C75024B}"/>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4C865D92-D116-B3F1-67B0-42C6A60EFFA8}"/>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Matplotlib and Seaborn (EDA with Visualization)</a:t>
            </a:r>
          </a:p>
        </p:txBody>
      </p:sp>
      <p:sp>
        <p:nvSpPr>
          <p:cNvPr id="11" name="TextBox 10">
            <a:extLst>
              <a:ext uri="{FF2B5EF4-FFF2-40B4-BE49-F238E27FC236}">
                <a16:creationId xmlns:a16="http://schemas.microsoft.com/office/drawing/2014/main" id="{7AEB51EF-0237-307C-B500-F1845B629A74}"/>
              </a:ext>
            </a:extLst>
          </p:cNvPr>
          <p:cNvSpPr txBox="1"/>
          <p:nvPr/>
        </p:nvSpPr>
        <p:spPr>
          <a:xfrm>
            <a:off x="1967842" y="1761377"/>
            <a:ext cx="10115843"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Analyzing how flight numbers vary across different launch sites</a:t>
            </a:r>
          </a:p>
        </p:txBody>
      </p:sp>
      <p:pic>
        <p:nvPicPr>
          <p:cNvPr id="3" name="Picture 2">
            <a:extLst>
              <a:ext uri="{FF2B5EF4-FFF2-40B4-BE49-F238E27FC236}">
                <a16:creationId xmlns:a16="http://schemas.microsoft.com/office/drawing/2014/main" id="{0FDD6C60-A228-C73C-1DF5-DCAF7B756075}"/>
              </a:ext>
            </a:extLst>
          </p:cNvPr>
          <p:cNvPicPr>
            <a:picLocks noChangeAspect="1"/>
          </p:cNvPicPr>
          <p:nvPr/>
        </p:nvPicPr>
        <p:blipFill>
          <a:blip r:embed="rId3"/>
          <a:stretch>
            <a:fillRect/>
          </a:stretch>
        </p:blipFill>
        <p:spPr>
          <a:xfrm>
            <a:off x="1967842" y="2332162"/>
            <a:ext cx="7665474" cy="4230394"/>
          </a:xfrm>
          <a:prstGeom prst="rect">
            <a:avLst/>
          </a:prstGeom>
        </p:spPr>
      </p:pic>
    </p:spTree>
    <p:extLst>
      <p:ext uri="{BB962C8B-B14F-4D97-AF65-F5344CB8AC3E}">
        <p14:creationId xmlns:p14="http://schemas.microsoft.com/office/powerpoint/2010/main" val="3498555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11D185-97B1-BE44-9AC5-E8446B4C71F9}"/>
              </a:ext>
            </a:extLst>
          </p:cNvPr>
          <p:cNvPicPr>
            <a:picLocks noChangeAspect="1"/>
          </p:cNvPicPr>
          <p:nvPr/>
        </p:nvPicPr>
        <p:blipFill>
          <a:blip r:embed="rId2">
            <a:duotone>
              <a:prstClr val="black"/>
              <a:schemeClr val="accent2">
                <a:tint val="45000"/>
                <a:satMod val="400000"/>
              </a:schemeClr>
            </a:duotone>
          </a:blip>
          <a:srcRect t="7812" b="7812"/>
          <a:stretch/>
        </p:blipFill>
        <p:spPr>
          <a:xfrm>
            <a:off x="-666190" y="-187366"/>
            <a:ext cx="12858190" cy="7232732"/>
          </a:xfrm>
          <a:prstGeom prst="rect">
            <a:avLst/>
          </a:prstGeom>
        </p:spPr>
      </p:pic>
      <p:sp>
        <p:nvSpPr>
          <p:cNvPr id="8" name="Rectangle 7">
            <a:extLst>
              <a:ext uri="{FF2B5EF4-FFF2-40B4-BE49-F238E27FC236}">
                <a16:creationId xmlns:a16="http://schemas.microsoft.com/office/drawing/2014/main" id="{008811A5-3D41-6349-A2F1-A4DE8BA6052D}"/>
              </a:ext>
            </a:extLst>
          </p:cNvPr>
          <p:cNvSpPr/>
          <p:nvPr/>
        </p:nvSpPr>
        <p:spPr>
          <a:xfrm>
            <a:off x="232228" y="376083"/>
            <a:ext cx="11297265" cy="6105833"/>
          </a:xfrm>
          <a:prstGeom prst="rect">
            <a:avLst/>
          </a:prstGeom>
          <a:solidFill>
            <a:srgbClr val="000000">
              <a:alpha val="475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7B9A10AF-4476-7E45-9D48-1671FBA1ACE1}"/>
              </a:ext>
            </a:extLst>
          </p:cNvPr>
          <p:cNvSpPr txBox="1">
            <a:spLocks/>
          </p:cNvSpPr>
          <p:nvPr/>
        </p:nvSpPr>
        <p:spPr>
          <a:xfrm>
            <a:off x="1229032" y="1129257"/>
            <a:ext cx="9667626" cy="99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solidFill>
                  <a:schemeClr val="bg1"/>
                </a:solidFill>
                <a:latin typeface="Times New Roman" panose="02020603050405020304" pitchFamily="18" charset="0"/>
                <a:cs typeface="Times New Roman" panose="02020603050405020304" pitchFamily="18" charset="0"/>
              </a:rPr>
              <a:t>OUTLINE</a:t>
            </a:r>
          </a:p>
        </p:txBody>
      </p:sp>
      <p:sp>
        <p:nvSpPr>
          <p:cNvPr id="14" name="Content Placeholder 2">
            <a:extLst>
              <a:ext uri="{FF2B5EF4-FFF2-40B4-BE49-F238E27FC236}">
                <a16:creationId xmlns:a16="http://schemas.microsoft.com/office/drawing/2014/main" id="{F1AC84E3-A2A7-1F4E-B80E-0E4F24D9896D}"/>
              </a:ext>
            </a:extLst>
          </p:cNvPr>
          <p:cNvSpPr txBox="1">
            <a:spLocks/>
          </p:cNvSpPr>
          <p:nvPr/>
        </p:nvSpPr>
        <p:spPr>
          <a:xfrm>
            <a:off x="1229032" y="2501489"/>
            <a:ext cx="10515600" cy="47312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Executive Summary</a:t>
            </a:r>
          </a:p>
          <a:p>
            <a:pPr marL="457200" indent="-457200" algn="l">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Introduction</a:t>
            </a:r>
          </a:p>
          <a:p>
            <a:pPr marL="457200" indent="-457200" algn="l">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Methodology</a:t>
            </a:r>
          </a:p>
          <a:p>
            <a:pPr marL="457200" indent="-457200" algn="l">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Results</a:t>
            </a:r>
          </a:p>
          <a:p>
            <a:pPr marL="457200" indent="-457200" algn="l">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Conclusion </a:t>
            </a:r>
          </a:p>
          <a:p>
            <a:pPr marL="457200" indent="-457200" algn="l">
              <a:buFont typeface="Wingdings" panose="05000000000000000000" pitchFamily="2" charset="2"/>
              <a:buChar char="v"/>
            </a:pPr>
            <a:r>
              <a:rPr lang="en-US" sz="2800" dirty="0">
                <a:solidFill>
                  <a:schemeClr val="bg1"/>
                </a:solidFill>
                <a:latin typeface="Times New Roman" panose="02020603050405020304" pitchFamily="18" charset="0"/>
                <a:cs typeface="Times New Roman" panose="02020603050405020304" pitchFamily="18" charset="0"/>
              </a:rPr>
              <a:t>Appendix</a:t>
            </a:r>
          </a:p>
        </p:txBody>
      </p:sp>
    </p:spTree>
    <p:extLst>
      <p:ext uri="{BB962C8B-B14F-4D97-AF65-F5344CB8AC3E}">
        <p14:creationId xmlns:p14="http://schemas.microsoft.com/office/powerpoint/2010/main" val="3795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2AFDFCB9-FD5F-FA19-ADB1-2D444791E9E4}"/>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DE630607-BE78-8DAA-B6F7-3EB5DD6D079D}"/>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CE2629DE-5818-DDCD-EB02-DCBB47E3738D}"/>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996D189-E042-C942-1AC7-709CAD50C398}"/>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Matplotlib and Seaborn (EDA with Visualization)</a:t>
            </a:r>
          </a:p>
        </p:txBody>
      </p:sp>
      <p:sp>
        <p:nvSpPr>
          <p:cNvPr id="11" name="TextBox 10">
            <a:extLst>
              <a:ext uri="{FF2B5EF4-FFF2-40B4-BE49-F238E27FC236}">
                <a16:creationId xmlns:a16="http://schemas.microsoft.com/office/drawing/2014/main" id="{683F1A18-4E41-758C-1D14-4F3E1CCD752B}"/>
              </a:ext>
            </a:extLst>
          </p:cNvPr>
          <p:cNvSpPr txBox="1"/>
          <p:nvPr/>
        </p:nvSpPr>
        <p:spPr>
          <a:xfrm>
            <a:off x="1967842" y="1761377"/>
            <a:ext cx="10115843"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Analyzing the link between mission outcome success and the type of orbit used</a:t>
            </a:r>
          </a:p>
        </p:txBody>
      </p:sp>
      <p:pic>
        <p:nvPicPr>
          <p:cNvPr id="2" name="Picture 1">
            <a:extLst>
              <a:ext uri="{FF2B5EF4-FFF2-40B4-BE49-F238E27FC236}">
                <a16:creationId xmlns:a16="http://schemas.microsoft.com/office/drawing/2014/main" id="{63C38381-962E-9A19-E14B-31AE5E1A61CF}"/>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16000"/>
                    </a14:imgEffect>
                  </a14:imgLayer>
                </a14:imgProps>
              </a:ext>
            </a:extLst>
          </a:blip>
          <a:stretch>
            <a:fillRect/>
          </a:stretch>
        </p:blipFill>
        <p:spPr>
          <a:xfrm>
            <a:off x="2106384" y="2390921"/>
            <a:ext cx="6024276" cy="4124198"/>
          </a:xfrm>
          <a:prstGeom prst="rect">
            <a:avLst/>
          </a:prstGeom>
        </p:spPr>
      </p:pic>
    </p:spTree>
    <p:extLst>
      <p:ext uri="{BB962C8B-B14F-4D97-AF65-F5344CB8AC3E}">
        <p14:creationId xmlns:p14="http://schemas.microsoft.com/office/powerpoint/2010/main" val="3245780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68E8654A-A0D6-8C11-7DDA-449820DE7071}"/>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8FBE37F-F3EF-4C82-0E33-E69925C625D3}"/>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8434B549-9E2F-D933-E05A-AC5E2D5B74EC}"/>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43F1633-C357-CF67-FA0D-218A0CE7936D}"/>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Matplotlib and Seaborn (EDA with Visualization)</a:t>
            </a:r>
          </a:p>
        </p:txBody>
      </p:sp>
      <p:sp>
        <p:nvSpPr>
          <p:cNvPr id="11" name="TextBox 10">
            <a:extLst>
              <a:ext uri="{FF2B5EF4-FFF2-40B4-BE49-F238E27FC236}">
                <a16:creationId xmlns:a16="http://schemas.microsoft.com/office/drawing/2014/main" id="{64BE7CE7-38B0-E262-7D3F-474F47A52613}"/>
              </a:ext>
            </a:extLst>
          </p:cNvPr>
          <p:cNvSpPr txBox="1"/>
          <p:nvPr/>
        </p:nvSpPr>
        <p:spPr>
          <a:xfrm>
            <a:off x="1967842" y="1589041"/>
            <a:ext cx="10115843"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Analyzing how orbit types are distributed across different flight numbers</a:t>
            </a:r>
          </a:p>
        </p:txBody>
      </p:sp>
      <p:pic>
        <p:nvPicPr>
          <p:cNvPr id="3" name="Picture 2">
            <a:extLst>
              <a:ext uri="{FF2B5EF4-FFF2-40B4-BE49-F238E27FC236}">
                <a16:creationId xmlns:a16="http://schemas.microsoft.com/office/drawing/2014/main" id="{6FC64439-F303-7417-DBE4-79ED7017760D}"/>
              </a:ext>
            </a:extLst>
          </p:cNvPr>
          <p:cNvPicPr>
            <a:picLocks noChangeAspect="1"/>
          </p:cNvPicPr>
          <p:nvPr/>
        </p:nvPicPr>
        <p:blipFill>
          <a:blip r:embed="rId3"/>
          <a:stretch>
            <a:fillRect/>
          </a:stretch>
        </p:blipFill>
        <p:spPr>
          <a:xfrm>
            <a:off x="2033066" y="2101699"/>
            <a:ext cx="7487265" cy="4272247"/>
          </a:xfrm>
          <a:prstGeom prst="rect">
            <a:avLst/>
          </a:prstGeom>
        </p:spPr>
      </p:pic>
    </p:spTree>
    <p:extLst>
      <p:ext uri="{BB962C8B-B14F-4D97-AF65-F5344CB8AC3E}">
        <p14:creationId xmlns:p14="http://schemas.microsoft.com/office/powerpoint/2010/main" val="1929350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86402E6B-5801-9626-3219-BF60C49D2887}"/>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147AD4E2-D4C1-4B62-C30E-033168473A9E}"/>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D31FFD46-73C3-8ECE-4302-9CB3A6C23D92}"/>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2F71134-D2D3-0ED4-4785-55AD7422306E}"/>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Matplotlib and Seaborn (EDA with Visualization)</a:t>
            </a:r>
          </a:p>
        </p:txBody>
      </p:sp>
      <p:sp>
        <p:nvSpPr>
          <p:cNvPr id="11" name="TextBox 10">
            <a:extLst>
              <a:ext uri="{FF2B5EF4-FFF2-40B4-BE49-F238E27FC236}">
                <a16:creationId xmlns:a16="http://schemas.microsoft.com/office/drawing/2014/main" id="{2DDE7A82-6550-9CF0-CA39-DA38616B2BBB}"/>
              </a:ext>
            </a:extLst>
          </p:cNvPr>
          <p:cNvSpPr txBox="1"/>
          <p:nvPr/>
        </p:nvSpPr>
        <p:spPr>
          <a:xfrm>
            <a:off x="1967842" y="1589041"/>
            <a:ext cx="10115843" cy="400110"/>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Analyzing the connection between the weight of the payload and the orbit targeted</a:t>
            </a:r>
          </a:p>
        </p:txBody>
      </p:sp>
      <p:pic>
        <p:nvPicPr>
          <p:cNvPr id="2" name="Picture 1">
            <a:extLst>
              <a:ext uri="{FF2B5EF4-FFF2-40B4-BE49-F238E27FC236}">
                <a16:creationId xmlns:a16="http://schemas.microsoft.com/office/drawing/2014/main" id="{D3EC3468-119C-3EDE-9418-9075D7B19CF3}"/>
              </a:ext>
            </a:extLst>
          </p:cNvPr>
          <p:cNvPicPr>
            <a:picLocks noChangeAspect="1"/>
          </p:cNvPicPr>
          <p:nvPr/>
        </p:nvPicPr>
        <p:blipFill>
          <a:blip r:embed="rId3"/>
          <a:stretch>
            <a:fillRect/>
          </a:stretch>
        </p:blipFill>
        <p:spPr>
          <a:xfrm>
            <a:off x="2282723" y="2197250"/>
            <a:ext cx="7377471" cy="4274796"/>
          </a:xfrm>
          <a:prstGeom prst="rect">
            <a:avLst/>
          </a:prstGeom>
        </p:spPr>
      </p:pic>
    </p:spTree>
    <p:extLst>
      <p:ext uri="{BB962C8B-B14F-4D97-AF65-F5344CB8AC3E}">
        <p14:creationId xmlns:p14="http://schemas.microsoft.com/office/powerpoint/2010/main" val="3735110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E6A50F57-CE5F-FE0E-4949-272BD45B591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3B7903D-FB09-230C-0277-681D6979CC95}"/>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BC5AD225-5E59-D6F3-75EB-A5A655B89D75}"/>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4BE42ACA-B05E-40FC-E3B1-FBF42E58C05D}"/>
              </a:ext>
            </a:extLst>
          </p:cNvPr>
          <p:cNvSpPr txBox="1">
            <a:spLocks/>
          </p:cNvSpPr>
          <p:nvPr/>
        </p:nvSpPr>
        <p:spPr>
          <a:xfrm>
            <a:off x="260641" y="150252"/>
            <a:ext cx="11079876"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Matplotlib and Seaborn (EDA with Visualization)</a:t>
            </a:r>
          </a:p>
        </p:txBody>
      </p:sp>
      <p:sp>
        <p:nvSpPr>
          <p:cNvPr id="11" name="TextBox 10">
            <a:extLst>
              <a:ext uri="{FF2B5EF4-FFF2-40B4-BE49-F238E27FC236}">
                <a16:creationId xmlns:a16="http://schemas.microsoft.com/office/drawing/2014/main" id="{03B51D09-8859-C04C-57D7-0F7C42B5949E}"/>
              </a:ext>
            </a:extLst>
          </p:cNvPr>
          <p:cNvSpPr txBox="1"/>
          <p:nvPr/>
        </p:nvSpPr>
        <p:spPr>
          <a:xfrm>
            <a:off x="2178857" y="1660041"/>
            <a:ext cx="10115843" cy="400110"/>
          </a:xfrm>
          <a:prstGeom prst="rect">
            <a:avLst/>
          </a:prstGeom>
          <a:noFill/>
        </p:spPr>
        <p:txBody>
          <a:bodyPr wrap="square">
            <a:spAutoFit/>
          </a:bodyPr>
          <a:lstStyle/>
          <a:p>
            <a:r>
              <a:rPr lang="en-MY" sz="2000" dirty="0">
                <a:latin typeface="Times New Roman" panose="02020603050405020304" pitchFamily="18" charset="0"/>
                <a:cs typeface="Times New Roman" panose="02020603050405020304" pitchFamily="18" charset="0"/>
              </a:rPr>
              <a:t>The launch success yearly trend</a:t>
            </a:r>
          </a:p>
        </p:txBody>
      </p:sp>
      <p:pic>
        <p:nvPicPr>
          <p:cNvPr id="3" name="Picture 2">
            <a:extLst>
              <a:ext uri="{FF2B5EF4-FFF2-40B4-BE49-F238E27FC236}">
                <a16:creationId xmlns:a16="http://schemas.microsoft.com/office/drawing/2014/main" id="{7B7938C0-FD43-8B4E-569F-072A575CBB85}"/>
              </a:ext>
            </a:extLst>
          </p:cNvPr>
          <p:cNvPicPr>
            <a:picLocks noChangeAspect="1"/>
          </p:cNvPicPr>
          <p:nvPr/>
        </p:nvPicPr>
        <p:blipFill>
          <a:blip r:embed="rId3"/>
          <a:stretch>
            <a:fillRect/>
          </a:stretch>
        </p:blipFill>
        <p:spPr>
          <a:xfrm>
            <a:off x="2289277" y="2217515"/>
            <a:ext cx="7238181" cy="4267795"/>
          </a:xfrm>
          <a:prstGeom prst="rect">
            <a:avLst/>
          </a:prstGeom>
        </p:spPr>
      </p:pic>
    </p:spTree>
    <p:extLst>
      <p:ext uri="{BB962C8B-B14F-4D97-AF65-F5344CB8AC3E}">
        <p14:creationId xmlns:p14="http://schemas.microsoft.com/office/powerpoint/2010/main" val="1430766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862D987A-B623-A7DF-37F0-9A26282F9783}"/>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6FF1223C-DEF9-17F3-26B2-C82C51D294F8}"/>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21E43AEB-0FF8-0CAD-7E4E-501962138A4D}"/>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1A53968B-B0B4-1BAB-E217-6C3682D0E0BD}"/>
              </a:ext>
            </a:extLst>
          </p:cNvPr>
          <p:cNvSpPr txBox="1">
            <a:spLocks/>
          </p:cNvSpPr>
          <p:nvPr/>
        </p:nvSpPr>
        <p:spPr>
          <a:xfrm>
            <a:off x="978290" y="232652"/>
            <a:ext cx="3298287"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FOLIUM</a:t>
            </a:r>
          </a:p>
        </p:txBody>
      </p:sp>
      <p:sp>
        <p:nvSpPr>
          <p:cNvPr id="11" name="TextBox 10">
            <a:extLst>
              <a:ext uri="{FF2B5EF4-FFF2-40B4-BE49-F238E27FC236}">
                <a16:creationId xmlns:a16="http://schemas.microsoft.com/office/drawing/2014/main" id="{CBAAEEE7-3D00-6A3A-F9D0-1CC693EB80DA}"/>
              </a:ext>
            </a:extLst>
          </p:cNvPr>
          <p:cNvSpPr txBox="1"/>
          <p:nvPr/>
        </p:nvSpPr>
        <p:spPr>
          <a:xfrm>
            <a:off x="2178857" y="1660041"/>
            <a:ext cx="10115843" cy="400110"/>
          </a:xfrm>
          <a:prstGeom prst="rect">
            <a:avLst/>
          </a:prstGeom>
          <a:noFill/>
        </p:spPr>
        <p:txBody>
          <a:bodyPr wrap="square">
            <a:spAutoFit/>
          </a:bodyPr>
          <a:lstStyle/>
          <a:p>
            <a:r>
              <a:rPr lang="en-MY" sz="2000" dirty="0">
                <a:latin typeface="Times New Roman" panose="02020603050405020304" pitchFamily="18" charset="0"/>
                <a:cs typeface="Times New Roman" panose="02020603050405020304" pitchFamily="18" charset="0"/>
              </a:rPr>
              <a:t>All the launch sites on map</a:t>
            </a:r>
          </a:p>
        </p:txBody>
      </p:sp>
      <p:pic>
        <p:nvPicPr>
          <p:cNvPr id="2" name="Picture 1">
            <a:extLst>
              <a:ext uri="{FF2B5EF4-FFF2-40B4-BE49-F238E27FC236}">
                <a16:creationId xmlns:a16="http://schemas.microsoft.com/office/drawing/2014/main" id="{C124AFB4-BC3E-B3F8-00A1-C43551BD62A0}"/>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2178857" y="2390921"/>
            <a:ext cx="7654413" cy="3911225"/>
          </a:xfrm>
          <a:prstGeom prst="rect">
            <a:avLst/>
          </a:prstGeom>
        </p:spPr>
      </p:pic>
    </p:spTree>
    <p:extLst>
      <p:ext uri="{BB962C8B-B14F-4D97-AF65-F5344CB8AC3E}">
        <p14:creationId xmlns:p14="http://schemas.microsoft.com/office/powerpoint/2010/main" val="2228403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8122E484-A304-7E2E-DA75-D0EB6C8CF45A}"/>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D4C37DAE-12A1-59BB-5D02-339E9F8A79CD}"/>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16C9A177-C975-60AF-5168-130C764D44D8}"/>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F3181FE1-0423-8FFD-F5D8-63DDD36F1A36}"/>
              </a:ext>
            </a:extLst>
          </p:cNvPr>
          <p:cNvSpPr txBox="1">
            <a:spLocks/>
          </p:cNvSpPr>
          <p:nvPr/>
        </p:nvSpPr>
        <p:spPr>
          <a:xfrm>
            <a:off x="978290" y="232652"/>
            <a:ext cx="3298287"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FOLIUM</a:t>
            </a:r>
          </a:p>
        </p:txBody>
      </p:sp>
      <p:sp>
        <p:nvSpPr>
          <p:cNvPr id="11" name="TextBox 10">
            <a:extLst>
              <a:ext uri="{FF2B5EF4-FFF2-40B4-BE49-F238E27FC236}">
                <a16:creationId xmlns:a16="http://schemas.microsoft.com/office/drawing/2014/main" id="{02EC1A34-F6B2-3D3A-2D3C-8F67033F8AF4}"/>
              </a:ext>
            </a:extLst>
          </p:cNvPr>
          <p:cNvSpPr txBox="1"/>
          <p:nvPr/>
        </p:nvSpPr>
        <p:spPr>
          <a:xfrm>
            <a:off x="567822" y="1443752"/>
            <a:ext cx="10465513" cy="286232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Each launch site is marked on the map, showing both successful and failed missions.</a:t>
            </a:r>
          </a:p>
          <a:p>
            <a:r>
              <a:rPr lang="en-US" sz="2000" dirty="0">
                <a:latin typeface="Times New Roman" panose="02020603050405020304" pitchFamily="18" charset="0"/>
                <a:cs typeface="Times New Roman" panose="02020603050405020304" pitchFamily="18" charset="0"/>
              </a:rPr>
              <a:t>When you </a:t>
            </a:r>
            <a:r>
              <a:rPr lang="en-US" sz="2000" b="1" dirty="0">
                <a:latin typeface="Times New Roman" panose="02020603050405020304" pitchFamily="18" charset="0"/>
                <a:cs typeface="Times New Roman" panose="02020603050405020304" pitchFamily="18" charset="0"/>
              </a:rPr>
              <a:t>zoom in</a:t>
            </a:r>
            <a:r>
              <a:rPr lang="en-US" sz="2000" dirty="0">
                <a:latin typeface="Times New Roman" panose="02020603050405020304" pitchFamily="18" charset="0"/>
                <a:cs typeface="Times New Roman" panose="02020603050405020304" pitchFamily="18" charset="0"/>
              </a:rPr>
              <a:t> on a specific site, you’ll notice </a:t>
            </a:r>
            <a:r>
              <a:rPr lang="en-US" sz="2000" b="1" dirty="0">
                <a:latin typeface="Times New Roman" panose="02020603050405020304" pitchFamily="18" charset="0"/>
                <a:cs typeface="Times New Roman" panose="02020603050405020304" pitchFamily="18" charset="0"/>
              </a:rPr>
              <a:t>green and red markers</a:t>
            </a:r>
            <a:r>
              <a:rPr lang="en-US" sz="2000" dirty="0">
                <a:latin typeface="Times New Roman" panose="02020603050405020304" pitchFamily="18" charset="0"/>
                <a:cs typeface="Times New Roman" panose="02020603050405020304" pitchFamily="18" charset="0"/>
              </a:rPr>
              <a:t>:</a:t>
            </a:r>
          </a:p>
          <a:p>
            <a:pPr lvl="1"/>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Green markers</a:t>
            </a:r>
            <a:r>
              <a:rPr lang="en-US" sz="2000" dirty="0">
                <a:latin typeface="Times New Roman" panose="02020603050405020304" pitchFamily="18" charset="0"/>
                <a:cs typeface="Times New Roman" panose="02020603050405020304" pitchFamily="18" charset="0"/>
              </a:rPr>
              <a:t> indicate </a:t>
            </a:r>
            <a:r>
              <a:rPr lang="en-US" sz="2000" b="1" dirty="0">
                <a:latin typeface="Times New Roman" panose="02020603050405020304" pitchFamily="18" charset="0"/>
                <a:cs typeface="Times New Roman" panose="02020603050405020304" pitchFamily="18" charset="0"/>
              </a:rPr>
              <a:t>successful launches</a:t>
            </a:r>
            <a:endParaRPr lang="en-US"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Red markers</a:t>
            </a:r>
            <a:r>
              <a:rPr lang="en-US" sz="2000" dirty="0">
                <a:latin typeface="Times New Roman" panose="02020603050405020304" pitchFamily="18" charset="0"/>
                <a:cs typeface="Times New Roman" panose="02020603050405020304" pitchFamily="18" charset="0"/>
              </a:rPr>
              <a:t> indicate </a:t>
            </a:r>
            <a:r>
              <a:rPr lang="en-US" sz="2000" b="1" dirty="0">
                <a:latin typeface="Times New Roman" panose="02020603050405020304" pitchFamily="18" charset="0"/>
                <a:cs typeface="Times New Roman" panose="02020603050405020304" pitchFamily="18" charset="0"/>
              </a:rPr>
              <a:t>failed launches</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visual helps clearly compare the performance of each site based on past outcomes.</a:t>
            </a:r>
          </a:p>
          <a:p>
            <a:br>
              <a:rPr lang="en-MY" sz="2000" dirty="0">
                <a:latin typeface="Times New Roman" panose="02020603050405020304" pitchFamily="18" charset="0"/>
                <a:cs typeface="Times New Roman" panose="02020603050405020304" pitchFamily="18" charset="0"/>
              </a:rPr>
            </a:br>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5C4EF8F-C872-6C2B-8288-0CC4AE01D5E7}"/>
              </a:ext>
            </a:extLst>
          </p:cNvPr>
          <p:cNvPicPr>
            <a:picLocks noChangeAspect="1"/>
          </p:cNvPicPr>
          <p:nvPr/>
        </p:nvPicPr>
        <p:blipFill>
          <a:blip r:embed="rId3"/>
          <a:stretch>
            <a:fillRect/>
          </a:stretch>
        </p:blipFill>
        <p:spPr>
          <a:xfrm>
            <a:off x="1918804" y="3358905"/>
            <a:ext cx="7584568" cy="3165358"/>
          </a:xfrm>
          <a:prstGeom prst="rect">
            <a:avLst/>
          </a:prstGeom>
        </p:spPr>
      </p:pic>
    </p:spTree>
    <p:extLst>
      <p:ext uri="{BB962C8B-B14F-4D97-AF65-F5344CB8AC3E}">
        <p14:creationId xmlns:p14="http://schemas.microsoft.com/office/powerpoint/2010/main" val="1738899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B72E98ED-F98A-B58D-EA25-77013799DCA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8E82153-900E-E950-A514-63F02ACF4425}"/>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B74071FA-087D-9378-8FF3-B0940CDFDABC}"/>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E7D70A9-6029-51AD-DCB0-7E03B54F651B}"/>
              </a:ext>
            </a:extLst>
          </p:cNvPr>
          <p:cNvSpPr txBox="1">
            <a:spLocks/>
          </p:cNvSpPr>
          <p:nvPr/>
        </p:nvSpPr>
        <p:spPr>
          <a:xfrm>
            <a:off x="978290" y="232652"/>
            <a:ext cx="3298287"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FOLIUM</a:t>
            </a:r>
          </a:p>
        </p:txBody>
      </p:sp>
      <p:sp>
        <p:nvSpPr>
          <p:cNvPr id="11" name="TextBox 10">
            <a:extLst>
              <a:ext uri="{FF2B5EF4-FFF2-40B4-BE49-F238E27FC236}">
                <a16:creationId xmlns:a16="http://schemas.microsoft.com/office/drawing/2014/main" id="{90E555F5-81F3-2F7C-E4F9-167FA3384594}"/>
              </a:ext>
            </a:extLst>
          </p:cNvPr>
          <p:cNvSpPr txBox="1"/>
          <p:nvPr/>
        </p:nvSpPr>
        <p:spPr>
          <a:xfrm>
            <a:off x="567822" y="1443752"/>
            <a:ext cx="10465513" cy="2554545"/>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We calculated the distances from each launch site to nearby key locations including the nearest city, railway line, and highway.</a:t>
            </a:r>
          </a:p>
          <a:p>
            <a:r>
              <a:rPr lang="en-US" sz="2000" dirty="0">
                <a:latin typeface="Times New Roman" panose="02020603050405020304" pitchFamily="18" charset="0"/>
                <a:cs typeface="Times New Roman" panose="02020603050405020304" pitchFamily="18" charset="0"/>
              </a:rPr>
              <a:t>The image below highlights one such example: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It shows the distance from the VAFB SLC-4E launch site to the nearest coastline.</a:t>
            </a:r>
          </a:p>
          <a:p>
            <a:br>
              <a:rPr lang="en-MY" sz="2000" dirty="0">
                <a:latin typeface="Times New Roman" panose="02020603050405020304" pitchFamily="18" charset="0"/>
                <a:cs typeface="Times New Roman" panose="02020603050405020304" pitchFamily="18" charset="0"/>
              </a:rPr>
            </a:br>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a:p>
            <a:endParaRPr lang="en-MY"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E30E2105-79F4-A0D6-6EEA-BE986900D3BC}"/>
              </a:ext>
            </a:extLst>
          </p:cNvPr>
          <p:cNvPicPr>
            <a:picLocks noChangeAspect="1"/>
          </p:cNvPicPr>
          <p:nvPr/>
        </p:nvPicPr>
        <p:blipFill rotWithShape="1">
          <a:blip r:embed="rId3"/>
          <a:srcRect l="32712" t="15961"/>
          <a:stretch/>
        </p:blipFill>
        <p:spPr>
          <a:xfrm>
            <a:off x="2740287" y="2853280"/>
            <a:ext cx="6120581" cy="3349659"/>
          </a:xfrm>
          <a:prstGeom prst="rect">
            <a:avLst/>
          </a:prstGeom>
        </p:spPr>
      </p:pic>
    </p:spTree>
    <p:extLst>
      <p:ext uri="{BB962C8B-B14F-4D97-AF65-F5344CB8AC3E}">
        <p14:creationId xmlns:p14="http://schemas.microsoft.com/office/powerpoint/2010/main" val="3285953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4E27CCB8-E080-9392-2CFB-00304917F1F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21300EC0-0F22-2317-204A-C9877B5F0AF5}"/>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5F8164C6-EF3A-4491-F2EA-9FE1E0670A4B}"/>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BD1AA98D-C095-B3C7-1C36-ACD58EB47757}"/>
              </a:ext>
            </a:extLst>
          </p:cNvPr>
          <p:cNvSpPr txBox="1">
            <a:spLocks/>
          </p:cNvSpPr>
          <p:nvPr/>
        </p:nvSpPr>
        <p:spPr>
          <a:xfrm>
            <a:off x="978290" y="232652"/>
            <a:ext cx="3298287"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DASH</a:t>
            </a:r>
          </a:p>
        </p:txBody>
      </p:sp>
      <p:pic>
        <p:nvPicPr>
          <p:cNvPr id="3" name="Picture 2">
            <a:extLst>
              <a:ext uri="{FF2B5EF4-FFF2-40B4-BE49-F238E27FC236}">
                <a16:creationId xmlns:a16="http://schemas.microsoft.com/office/drawing/2014/main" id="{D4E4A518-738D-49B1-7E0E-51ADCF41BADC}"/>
              </a:ext>
            </a:extLst>
          </p:cNvPr>
          <p:cNvPicPr>
            <a:picLocks noChangeAspect="1"/>
          </p:cNvPicPr>
          <p:nvPr/>
        </p:nvPicPr>
        <p:blipFill>
          <a:blip r:embed="rId3"/>
          <a:stretch>
            <a:fillRect/>
          </a:stretch>
        </p:blipFill>
        <p:spPr>
          <a:xfrm>
            <a:off x="1286324" y="2036312"/>
            <a:ext cx="8775290" cy="3619807"/>
          </a:xfrm>
          <a:prstGeom prst="rect">
            <a:avLst/>
          </a:prstGeom>
        </p:spPr>
      </p:pic>
    </p:spTree>
    <p:extLst>
      <p:ext uri="{BB962C8B-B14F-4D97-AF65-F5344CB8AC3E}">
        <p14:creationId xmlns:p14="http://schemas.microsoft.com/office/powerpoint/2010/main" val="721932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72599B29-6013-B79E-1BA5-4B9D7F020E6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58897DA1-BAB6-A32C-8E4F-0D2B431EBEE2}"/>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8B2CE45D-E494-9339-6E4F-B3B64226938E}"/>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2061B9D2-13A3-7924-EDDB-CF1C30D9DCF6}"/>
              </a:ext>
            </a:extLst>
          </p:cNvPr>
          <p:cNvSpPr txBox="1">
            <a:spLocks/>
          </p:cNvSpPr>
          <p:nvPr/>
        </p:nvSpPr>
        <p:spPr>
          <a:xfrm>
            <a:off x="978290" y="232652"/>
            <a:ext cx="3298287"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DASH</a:t>
            </a:r>
          </a:p>
        </p:txBody>
      </p:sp>
      <p:pic>
        <p:nvPicPr>
          <p:cNvPr id="2" name="Picture 1">
            <a:extLst>
              <a:ext uri="{FF2B5EF4-FFF2-40B4-BE49-F238E27FC236}">
                <a16:creationId xmlns:a16="http://schemas.microsoft.com/office/drawing/2014/main" id="{D8B2F028-DBD2-36B4-A06E-26E3BF5646E7}"/>
              </a:ext>
            </a:extLst>
          </p:cNvPr>
          <p:cNvPicPr>
            <a:picLocks noChangeAspect="1"/>
          </p:cNvPicPr>
          <p:nvPr/>
        </p:nvPicPr>
        <p:blipFill>
          <a:blip r:embed="rId3"/>
          <a:stretch>
            <a:fillRect/>
          </a:stretch>
        </p:blipFill>
        <p:spPr>
          <a:xfrm>
            <a:off x="1058972" y="3189497"/>
            <a:ext cx="9483213" cy="3435851"/>
          </a:xfrm>
          <a:prstGeom prst="rect">
            <a:avLst/>
          </a:prstGeom>
        </p:spPr>
      </p:pic>
      <p:sp>
        <p:nvSpPr>
          <p:cNvPr id="7" name="TextBox 6">
            <a:extLst>
              <a:ext uri="{FF2B5EF4-FFF2-40B4-BE49-F238E27FC236}">
                <a16:creationId xmlns:a16="http://schemas.microsoft.com/office/drawing/2014/main" id="{4F96A145-958B-9E01-0A6B-980A20E1269A}"/>
              </a:ext>
            </a:extLst>
          </p:cNvPr>
          <p:cNvSpPr txBox="1"/>
          <p:nvPr/>
        </p:nvSpPr>
        <p:spPr>
          <a:xfrm>
            <a:off x="930434" y="1363520"/>
            <a:ext cx="11261566" cy="1631216"/>
          </a:xfrm>
          <a:prstGeom prst="rect">
            <a:avLst/>
          </a:prstGeom>
          <a:noFill/>
        </p:spPr>
        <p:txBody>
          <a:bodyPr wrap="square">
            <a:spAutoFit/>
          </a:bodyPr>
          <a:lstStyle/>
          <a:p>
            <a:pPr>
              <a:buNone/>
            </a:pPr>
            <a:r>
              <a:rPr lang="en-US" sz="2000" dirty="0">
                <a:latin typeface="Times New Roman" panose="02020603050405020304" pitchFamily="18" charset="0"/>
                <a:cs typeface="Times New Roman" panose="02020603050405020304" pitchFamily="18" charset="0"/>
              </a:rPr>
              <a:t>The scatterplot below displays the data when the payload mass is filtered between 2000 kg and 8000 kg.</a:t>
            </a:r>
          </a:p>
          <a:p>
            <a:pPr>
              <a:buNone/>
            </a:pPr>
            <a:r>
              <a:rPr lang="en-US" sz="2000" dirty="0">
                <a:latin typeface="Times New Roman" panose="02020603050405020304" pitchFamily="18" charset="0"/>
                <a:cs typeface="Times New Roman" panose="02020603050405020304" pitchFamily="18" charset="0"/>
              </a:rPr>
              <a:t>In this plot:</a:t>
            </a:r>
          </a:p>
          <a:p>
            <a:pPr lvl="1">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Class 0</a:t>
            </a:r>
            <a:r>
              <a:rPr lang="en-US" sz="2000" dirty="0">
                <a:latin typeface="Times New Roman" panose="02020603050405020304" pitchFamily="18" charset="0"/>
                <a:cs typeface="Times New Roman" panose="02020603050405020304" pitchFamily="18" charset="0"/>
              </a:rPr>
              <a:t> = Failed Launches (🔴)</a:t>
            </a:r>
          </a:p>
          <a:p>
            <a:pPr lvl="1">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Class 1</a:t>
            </a:r>
            <a:r>
              <a:rPr lang="en-US" sz="2000" dirty="0">
                <a:latin typeface="Times New Roman" panose="02020603050405020304" pitchFamily="18" charset="0"/>
                <a:cs typeface="Times New Roman" panose="02020603050405020304" pitchFamily="18" charset="0"/>
              </a:rPr>
              <a:t> = Successful Launches (🟢)</a:t>
            </a:r>
          </a:p>
          <a:p>
            <a:r>
              <a:rPr lang="en-US" sz="2000" dirty="0">
                <a:latin typeface="Times New Roman" panose="02020603050405020304" pitchFamily="18" charset="0"/>
                <a:cs typeface="Times New Roman" panose="02020603050405020304" pitchFamily="18" charset="0"/>
              </a:rPr>
              <a:t>This visualization helps in understanding how payload weight may relate to the launch outcome</a:t>
            </a:r>
          </a:p>
        </p:txBody>
      </p:sp>
    </p:spTree>
    <p:extLst>
      <p:ext uri="{BB962C8B-B14F-4D97-AF65-F5344CB8AC3E}">
        <p14:creationId xmlns:p14="http://schemas.microsoft.com/office/powerpoint/2010/main" val="3680037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9C6A7962-B856-A5CD-DA43-1CCDD47374A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DD8E69E6-BEAD-7AEE-4EBB-8BE27EC19523}"/>
              </a:ext>
            </a:extLst>
          </p:cNvPr>
          <p:cNvPicPr>
            <a:picLocks noChangeAspect="1"/>
          </p:cNvPicPr>
          <p:nvPr/>
        </p:nvPicPr>
        <p:blipFill>
          <a:blip r:embed="rId2">
            <a:alphaModFix amt="8000"/>
          </a:blip>
          <a:stretch>
            <a:fillRect/>
          </a:stretch>
        </p:blipFill>
        <p:spPr>
          <a:xfrm>
            <a:off x="5339276" y="2278379"/>
            <a:ext cx="2667000" cy="2667000"/>
          </a:xfrm>
          <a:prstGeom prst="rect">
            <a:avLst/>
          </a:prstGeom>
        </p:spPr>
      </p:pic>
      <p:sp>
        <p:nvSpPr>
          <p:cNvPr id="4" name="Rectangle 3">
            <a:extLst>
              <a:ext uri="{FF2B5EF4-FFF2-40B4-BE49-F238E27FC236}">
                <a16:creationId xmlns:a16="http://schemas.microsoft.com/office/drawing/2014/main" id="{3B63E400-D208-564B-ECB6-796EFC91E1C1}"/>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FFC96079-504B-EAA7-41B5-67FB1FC2E804}"/>
              </a:ext>
            </a:extLst>
          </p:cNvPr>
          <p:cNvSpPr txBox="1">
            <a:spLocks/>
          </p:cNvSpPr>
          <p:nvPr/>
        </p:nvSpPr>
        <p:spPr>
          <a:xfrm>
            <a:off x="978290" y="232652"/>
            <a:ext cx="5338104"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PREDICTIVE ANALYSIS</a:t>
            </a:r>
          </a:p>
        </p:txBody>
      </p:sp>
      <p:sp>
        <p:nvSpPr>
          <p:cNvPr id="7" name="TextBox 6">
            <a:extLst>
              <a:ext uri="{FF2B5EF4-FFF2-40B4-BE49-F238E27FC236}">
                <a16:creationId xmlns:a16="http://schemas.microsoft.com/office/drawing/2014/main" id="{525BBA02-D4D0-4F67-8B7F-4DE355C66ECF}"/>
              </a:ext>
            </a:extLst>
          </p:cNvPr>
          <p:cNvSpPr txBox="1"/>
          <p:nvPr/>
        </p:nvSpPr>
        <p:spPr>
          <a:xfrm>
            <a:off x="930434" y="1363520"/>
            <a:ext cx="11261566" cy="163121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Logistic Regression Results</a:t>
            </a:r>
          </a:p>
          <a:p>
            <a:r>
              <a:rPr lang="en-US" sz="2000" dirty="0">
                <a:latin typeface="Times New Roman" panose="02020603050405020304" pitchFamily="18" charset="0"/>
                <a:cs typeface="Times New Roman" panose="02020603050405020304" pitchFamily="18" charset="0"/>
              </a:rPr>
              <a:t>Best Score from </a:t>
            </a:r>
            <a:r>
              <a:rPr lang="en-US" sz="2000" dirty="0" err="1">
                <a:latin typeface="Times New Roman" panose="02020603050405020304" pitchFamily="18" charset="0"/>
                <a:cs typeface="Times New Roman" panose="02020603050405020304" pitchFamily="18" charset="0"/>
              </a:rPr>
              <a:t>GridSearchCV</a:t>
            </a:r>
            <a:r>
              <a:rPr lang="en-US" sz="2000" dirty="0">
                <a:latin typeface="Times New Roman" panose="02020603050405020304" pitchFamily="18" charset="0"/>
                <a:cs typeface="Times New Roman" panose="02020603050405020304" pitchFamily="18" charset="0"/>
              </a:rPr>
              <a:t>: 0.846</a:t>
            </a:r>
          </a:p>
          <a:p>
            <a:r>
              <a:rPr lang="en-US" sz="2000" dirty="0">
                <a:latin typeface="Times New Roman" panose="02020603050405020304" pitchFamily="18" charset="0"/>
                <a:cs typeface="Times New Roman" panose="02020603050405020304" pitchFamily="18" charset="0"/>
              </a:rPr>
              <a:t>Accuracy on Test Data: 0.833</a:t>
            </a:r>
          </a:p>
          <a:p>
            <a:r>
              <a:rPr lang="en-US" sz="2000" dirty="0">
                <a:latin typeface="Times New Roman" panose="02020603050405020304" pitchFamily="18" charset="0"/>
                <a:cs typeface="Times New Roman" panose="02020603050405020304" pitchFamily="18" charset="0"/>
              </a:rPr>
              <a:t>Confusion Matrix:</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B01C600-F739-4CEC-071D-6C383EA86D48}"/>
              </a:ext>
            </a:extLst>
          </p:cNvPr>
          <p:cNvPicPr>
            <a:picLocks noChangeAspect="1"/>
          </p:cNvPicPr>
          <p:nvPr/>
        </p:nvPicPr>
        <p:blipFill>
          <a:blip r:embed="rId3"/>
          <a:stretch>
            <a:fillRect/>
          </a:stretch>
        </p:blipFill>
        <p:spPr>
          <a:xfrm>
            <a:off x="978290" y="2793957"/>
            <a:ext cx="4673600" cy="3594100"/>
          </a:xfrm>
          <a:prstGeom prst="rect">
            <a:avLst/>
          </a:prstGeom>
        </p:spPr>
      </p:pic>
    </p:spTree>
    <p:extLst>
      <p:ext uri="{BB962C8B-B14F-4D97-AF65-F5344CB8AC3E}">
        <p14:creationId xmlns:p14="http://schemas.microsoft.com/office/powerpoint/2010/main" val="2324597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A05393-84A6-864C-AC25-D8C720CE3900}"/>
              </a:ext>
            </a:extLst>
          </p:cNvPr>
          <p:cNvSpPr>
            <a:spLocks noGrp="1"/>
          </p:cNvSpPr>
          <p:nvPr>
            <p:ph idx="1"/>
          </p:nvPr>
        </p:nvSpPr>
        <p:spPr>
          <a:xfrm>
            <a:off x="373966" y="1265587"/>
            <a:ext cx="10387818" cy="5003017"/>
          </a:xfrm>
        </p:spPr>
        <p:txBody>
          <a:bodyPr>
            <a:normAutofit fontScale="70000" lnSpcReduction="20000"/>
          </a:bodyPr>
          <a:lstStyle/>
          <a:p>
            <a:pPr>
              <a:lnSpc>
                <a:spcPct val="120000"/>
              </a:lnSpc>
            </a:pPr>
            <a:r>
              <a:rPr lang="en-US" dirty="0">
                <a:latin typeface="Times New Roman" panose="02020603050405020304" pitchFamily="18" charset="0"/>
                <a:cs typeface="Times New Roman" panose="02020603050405020304" pitchFamily="18" charset="0"/>
              </a:rPr>
              <a:t>In this Applied Data Science capstone project, I took on the exciting challenge of predicting whether the SpaceX Falcon 9 first stage would successfully land or not a real-world scenario that merges the thrill of space exploration with the power of data science.</a:t>
            </a:r>
          </a:p>
          <a:p>
            <a:pPr>
              <a:lnSpc>
                <a:spcPct val="120000"/>
              </a:lnSpc>
            </a:pPr>
            <a:r>
              <a:rPr lang="en-US" dirty="0">
                <a:latin typeface="Times New Roman" panose="02020603050405020304" pitchFamily="18" charset="0"/>
                <a:cs typeface="Times New Roman" panose="02020603050405020304" pitchFamily="18" charset="0"/>
              </a:rPr>
              <a:t>My journey began with gathering and preparing the launch data  cleaning it, organizing it, and shaping it into a form that could actually "speak" to us. Then, through exploratory data analysis (EDA), I dug deep into patterns and trends hidden in the numbers.</a:t>
            </a:r>
          </a:p>
          <a:p>
            <a:pPr>
              <a:lnSpc>
                <a:spcPct val="120000"/>
              </a:lnSpc>
            </a:pPr>
            <a:r>
              <a:rPr lang="en-US" dirty="0">
                <a:latin typeface="Times New Roman" panose="02020603050405020304" pitchFamily="18" charset="0"/>
                <a:cs typeface="Times New Roman" panose="02020603050405020304" pitchFamily="18" charset="0"/>
              </a:rPr>
              <a:t>Using interactive visualizations, I was able to not just analyze, but truly </a:t>
            </a:r>
            <a:r>
              <a:rPr lang="en-US" i="1" dirty="0">
                <a:latin typeface="Times New Roman" panose="02020603050405020304" pitchFamily="18" charset="0"/>
                <a:cs typeface="Times New Roman" panose="02020603050405020304" pitchFamily="18" charset="0"/>
              </a:rPr>
              <a:t>understand</a:t>
            </a:r>
            <a:r>
              <a:rPr lang="en-US" dirty="0">
                <a:latin typeface="Times New Roman" panose="02020603050405020304" pitchFamily="18" charset="0"/>
                <a:cs typeface="Times New Roman" panose="02020603050405020304" pitchFamily="18" charset="0"/>
              </a:rPr>
              <a:t> how different factors like payload mass, orbit type, or booster version  might impact the rocket's success or failure.</a:t>
            </a:r>
          </a:p>
          <a:p>
            <a:pPr>
              <a:lnSpc>
                <a:spcPct val="120000"/>
              </a:lnSpc>
            </a:pPr>
            <a:r>
              <a:rPr lang="en-US" dirty="0">
                <a:latin typeface="Times New Roman" panose="02020603050405020304" pitchFamily="18" charset="0"/>
                <a:cs typeface="Times New Roman" panose="02020603050405020304" pitchFamily="18" charset="0"/>
              </a:rPr>
              <a:t>Finally, I applied multiple machine learning algorithms to make predictions. Among them, the Decision Tree model stood out, providing the most reliable results in predicting whether a rocket would safely land back or not.</a:t>
            </a:r>
          </a:p>
          <a:p>
            <a:pPr>
              <a:lnSpc>
                <a:spcPct val="120000"/>
              </a:lnSpc>
            </a:pPr>
            <a:r>
              <a:rPr lang="en-US" dirty="0">
                <a:latin typeface="Times New Roman" panose="02020603050405020304" pitchFamily="18" charset="0"/>
                <a:cs typeface="Times New Roman" panose="02020603050405020304" pitchFamily="18" charset="0"/>
              </a:rPr>
              <a:t>This project not only improved my technical skills but also gave me a taste of how data science can be used to decode the mysteries of the universe quite literally.</a:t>
            </a:r>
          </a:p>
          <a:p>
            <a:pPr lvl="1">
              <a:lnSpc>
                <a:spcPct val="120000"/>
              </a:lnSpc>
            </a:pPr>
            <a:endParaRPr lang="en-US" sz="16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A3653672-D86F-38F5-25DB-0DF483CB7D30}"/>
              </a:ext>
            </a:extLst>
          </p:cNvPr>
          <p:cNvPicPr>
            <a:picLocks noChangeAspect="1"/>
          </p:cNvPicPr>
          <p:nvPr/>
        </p:nvPicPr>
        <p:blipFill>
          <a:blip r:embed="rId2">
            <a:alphaModFix amt="8000"/>
          </a:blip>
          <a:stretch>
            <a:fillRect/>
          </a:stretch>
        </p:blipFill>
        <p:spPr>
          <a:xfrm>
            <a:off x="4607756" y="2095500"/>
            <a:ext cx="2667000" cy="2667000"/>
          </a:xfrm>
          <a:prstGeom prst="rect">
            <a:avLst/>
          </a:prstGeom>
        </p:spPr>
      </p:pic>
      <p:sp>
        <p:nvSpPr>
          <p:cNvPr id="4" name="Rectangle 3">
            <a:extLst>
              <a:ext uri="{FF2B5EF4-FFF2-40B4-BE49-F238E27FC236}">
                <a16:creationId xmlns:a16="http://schemas.microsoft.com/office/drawing/2014/main" id="{8463694A-1AD3-8A4E-8298-231A1B992490}"/>
              </a:ext>
            </a:extLst>
          </p:cNvPr>
          <p:cNvSpPr/>
          <p:nvPr/>
        </p:nvSpPr>
        <p:spPr>
          <a:xfrm>
            <a:off x="0" y="0"/>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414BE2C-2BB2-7848-ABC8-62EC9035BBB6}"/>
              </a:ext>
            </a:extLst>
          </p:cNvPr>
          <p:cNvSpPr txBox="1">
            <a:spLocks/>
          </p:cNvSpPr>
          <p:nvPr/>
        </p:nvSpPr>
        <p:spPr>
          <a:xfrm>
            <a:off x="1926933" y="134719"/>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2">
                    <a:lumMod val="10000"/>
                  </a:schemeClr>
                </a:solidFill>
                <a:latin typeface="Times New Roman" panose="02020603050405020304" pitchFamily="18" charset="0"/>
                <a:cs typeface="Times New Roman" panose="02020603050405020304" pitchFamily="18" charset="0"/>
              </a:rPr>
              <a:t>EXECUTIVE SUMMARY</a:t>
            </a:r>
          </a:p>
        </p:txBody>
      </p:sp>
    </p:spTree>
    <p:extLst>
      <p:ext uri="{BB962C8B-B14F-4D97-AF65-F5344CB8AC3E}">
        <p14:creationId xmlns:p14="http://schemas.microsoft.com/office/powerpoint/2010/main" val="2384047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5ADB22EA-F4FE-4D27-9A96-FE8932D401F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38647786-963C-9167-70D0-8A772BF4A0BA}"/>
              </a:ext>
            </a:extLst>
          </p:cNvPr>
          <p:cNvPicPr>
            <a:picLocks noChangeAspect="1"/>
          </p:cNvPicPr>
          <p:nvPr/>
        </p:nvPicPr>
        <p:blipFill>
          <a:blip r:embed="rId2">
            <a:alphaModFix amt="8000"/>
          </a:blip>
          <a:stretch>
            <a:fillRect/>
          </a:stretch>
        </p:blipFill>
        <p:spPr>
          <a:xfrm>
            <a:off x="5339276" y="2278379"/>
            <a:ext cx="2667000" cy="2667000"/>
          </a:xfrm>
          <a:prstGeom prst="rect">
            <a:avLst/>
          </a:prstGeom>
        </p:spPr>
      </p:pic>
      <p:sp>
        <p:nvSpPr>
          <p:cNvPr id="4" name="Rectangle 3">
            <a:extLst>
              <a:ext uri="{FF2B5EF4-FFF2-40B4-BE49-F238E27FC236}">
                <a16:creationId xmlns:a16="http://schemas.microsoft.com/office/drawing/2014/main" id="{5F3FDEAF-BB5D-468E-4CED-665B3BB7305D}"/>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F11D2A01-2FCC-C1B4-79EF-495804F1997F}"/>
              </a:ext>
            </a:extLst>
          </p:cNvPr>
          <p:cNvSpPr txBox="1">
            <a:spLocks/>
          </p:cNvSpPr>
          <p:nvPr/>
        </p:nvSpPr>
        <p:spPr>
          <a:xfrm>
            <a:off x="978290" y="232652"/>
            <a:ext cx="5338104"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PREDICTIVE ANALYSIS</a:t>
            </a:r>
          </a:p>
        </p:txBody>
      </p:sp>
      <p:sp>
        <p:nvSpPr>
          <p:cNvPr id="7" name="TextBox 6">
            <a:extLst>
              <a:ext uri="{FF2B5EF4-FFF2-40B4-BE49-F238E27FC236}">
                <a16:creationId xmlns:a16="http://schemas.microsoft.com/office/drawing/2014/main" id="{92D30DD3-215F-F399-DB51-670FEB726F8B}"/>
              </a:ext>
            </a:extLst>
          </p:cNvPr>
          <p:cNvSpPr txBox="1"/>
          <p:nvPr/>
        </p:nvSpPr>
        <p:spPr>
          <a:xfrm>
            <a:off x="930434" y="1363520"/>
            <a:ext cx="11261566" cy="193899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Decision Tree Results</a:t>
            </a:r>
          </a:p>
          <a:p>
            <a:r>
              <a:rPr lang="en-US" sz="2000" dirty="0">
                <a:latin typeface="Times New Roman" panose="02020603050405020304" pitchFamily="18" charset="0"/>
                <a:cs typeface="Times New Roman" panose="02020603050405020304" pitchFamily="18" charset="0"/>
              </a:rPr>
              <a:t>Best Score from </a:t>
            </a:r>
            <a:r>
              <a:rPr lang="en-US" sz="2000" dirty="0" err="1">
                <a:latin typeface="Times New Roman" panose="02020603050405020304" pitchFamily="18" charset="0"/>
                <a:cs typeface="Times New Roman" panose="02020603050405020304" pitchFamily="18" charset="0"/>
              </a:rPr>
              <a:t>GridSearchCV</a:t>
            </a:r>
            <a:r>
              <a:rPr lang="en-US" sz="2000" dirty="0">
                <a:latin typeface="Times New Roman" panose="02020603050405020304" pitchFamily="18" charset="0"/>
                <a:cs typeface="Times New Roman" panose="02020603050405020304" pitchFamily="18" charset="0"/>
              </a:rPr>
              <a:t>: 0.889</a:t>
            </a:r>
          </a:p>
          <a:p>
            <a:r>
              <a:rPr lang="en-US" sz="2000" dirty="0">
                <a:latin typeface="Times New Roman" panose="02020603050405020304" pitchFamily="18" charset="0"/>
                <a:cs typeface="Times New Roman" panose="02020603050405020304" pitchFamily="18" charset="0"/>
              </a:rPr>
              <a:t>Accuracy on Test Set: 0.833</a:t>
            </a:r>
          </a:p>
          <a:p>
            <a:r>
              <a:rPr lang="en-US" sz="2000" dirty="0">
                <a:latin typeface="Times New Roman" panose="02020603050405020304" pitchFamily="18" charset="0"/>
                <a:cs typeface="Times New Roman" panose="02020603050405020304" pitchFamily="18" charset="0"/>
              </a:rPr>
              <a:t>Confusion Matrix:</a:t>
            </a:r>
          </a:p>
          <a:p>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9B3F897F-5D54-5B9C-863C-45CCD4AEC214}"/>
              </a:ext>
            </a:extLst>
          </p:cNvPr>
          <p:cNvPicPr>
            <a:picLocks noChangeAspect="1"/>
          </p:cNvPicPr>
          <p:nvPr/>
        </p:nvPicPr>
        <p:blipFill>
          <a:blip r:embed="rId3"/>
          <a:stretch>
            <a:fillRect/>
          </a:stretch>
        </p:blipFill>
        <p:spPr>
          <a:xfrm>
            <a:off x="978290" y="2836160"/>
            <a:ext cx="4673600" cy="3594100"/>
          </a:xfrm>
          <a:prstGeom prst="rect">
            <a:avLst/>
          </a:prstGeom>
        </p:spPr>
      </p:pic>
    </p:spTree>
    <p:extLst>
      <p:ext uri="{BB962C8B-B14F-4D97-AF65-F5344CB8AC3E}">
        <p14:creationId xmlns:p14="http://schemas.microsoft.com/office/powerpoint/2010/main" val="18938527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ACFB2D31-66CC-3BB9-8592-15CE4908D86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F47D55C-A8D1-D249-7D25-A4F4208AFF39}"/>
              </a:ext>
            </a:extLst>
          </p:cNvPr>
          <p:cNvPicPr>
            <a:picLocks noChangeAspect="1"/>
          </p:cNvPicPr>
          <p:nvPr/>
        </p:nvPicPr>
        <p:blipFill>
          <a:blip r:embed="rId2">
            <a:alphaModFix amt="8000"/>
          </a:blip>
          <a:stretch>
            <a:fillRect/>
          </a:stretch>
        </p:blipFill>
        <p:spPr>
          <a:xfrm>
            <a:off x="5339276" y="2278379"/>
            <a:ext cx="2667000" cy="2667000"/>
          </a:xfrm>
          <a:prstGeom prst="rect">
            <a:avLst/>
          </a:prstGeom>
        </p:spPr>
      </p:pic>
      <p:sp>
        <p:nvSpPr>
          <p:cNvPr id="4" name="Rectangle 3">
            <a:extLst>
              <a:ext uri="{FF2B5EF4-FFF2-40B4-BE49-F238E27FC236}">
                <a16:creationId xmlns:a16="http://schemas.microsoft.com/office/drawing/2014/main" id="{8AFE47EE-8E6C-436A-291A-403AE3859085}"/>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327A1AA-F056-E41F-3ADC-51D1466B78EB}"/>
              </a:ext>
            </a:extLst>
          </p:cNvPr>
          <p:cNvSpPr txBox="1">
            <a:spLocks/>
          </p:cNvSpPr>
          <p:nvPr/>
        </p:nvSpPr>
        <p:spPr>
          <a:xfrm>
            <a:off x="978290" y="232652"/>
            <a:ext cx="5338104"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PREDICTIVE ANALYSIS</a:t>
            </a:r>
          </a:p>
        </p:txBody>
      </p:sp>
      <p:sp>
        <p:nvSpPr>
          <p:cNvPr id="7" name="TextBox 6">
            <a:extLst>
              <a:ext uri="{FF2B5EF4-FFF2-40B4-BE49-F238E27FC236}">
                <a16:creationId xmlns:a16="http://schemas.microsoft.com/office/drawing/2014/main" id="{D24A1C3C-18C9-652F-5AB0-69A2B81AFA1A}"/>
              </a:ext>
            </a:extLst>
          </p:cNvPr>
          <p:cNvSpPr txBox="1"/>
          <p:nvPr/>
        </p:nvSpPr>
        <p:spPr>
          <a:xfrm>
            <a:off x="930434" y="1363520"/>
            <a:ext cx="11261566" cy="193899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Support Vector Machine (SVM) Results</a:t>
            </a:r>
          </a:p>
          <a:p>
            <a:r>
              <a:rPr lang="en-US" sz="2000" dirty="0">
                <a:latin typeface="Times New Roman" panose="02020603050405020304" pitchFamily="18" charset="0"/>
                <a:cs typeface="Times New Roman" panose="02020603050405020304" pitchFamily="18" charset="0"/>
              </a:rPr>
              <a:t>Best Score from </a:t>
            </a:r>
            <a:r>
              <a:rPr lang="en-US" sz="2000" dirty="0" err="1">
                <a:latin typeface="Times New Roman" panose="02020603050405020304" pitchFamily="18" charset="0"/>
                <a:cs typeface="Times New Roman" panose="02020603050405020304" pitchFamily="18" charset="0"/>
              </a:rPr>
              <a:t>GridSearchCV</a:t>
            </a:r>
            <a:r>
              <a:rPr lang="en-US" sz="2000" dirty="0">
                <a:latin typeface="Times New Roman" panose="02020603050405020304" pitchFamily="18" charset="0"/>
                <a:cs typeface="Times New Roman" panose="02020603050405020304" pitchFamily="18" charset="0"/>
              </a:rPr>
              <a:t>: 0.848</a:t>
            </a:r>
          </a:p>
          <a:p>
            <a:r>
              <a:rPr lang="en-US" sz="2000" dirty="0">
                <a:latin typeface="Times New Roman" panose="02020603050405020304" pitchFamily="18" charset="0"/>
                <a:cs typeface="Times New Roman" panose="02020603050405020304" pitchFamily="18" charset="0"/>
              </a:rPr>
              <a:t>Accuracy on Test Set: 0.833</a:t>
            </a:r>
          </a:p>
          <a:p>
            <a:r>
              <a:rPr lang="en-US" sz="2000" dirty="0">
                <a:latin typeface="Times New Roman" panose="02020603050405020304" pitchFamily="18" charset="0"/>
                <a:cs typeface="Times New Roman" panose="02020603050405020304" pitchFamily="18" charset="0"/>
              </a:rPr>
              <a:t>Confusion Matrix:</a:t>
            </a:r>
          </a:p>
          <a:p>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BEA99BE-0D9C-6B71-9FB8-DD867179B84A}"/>
              </a:ext>
            </a:extLst>
          </p:cNvPr>
          <p:cNvPicPr>
            <a:picLocks noChangeAspect="1"/>
          </p:cNvPicPr>
          <p:nvPr/>
        </p:nvPicPr>
        <p:blipFill>
          <a:blip r:embed="rId3"/>
          <a:stretch>
            <a:fillRect/>
          </a:stretch>
        </p:blipFill>
        <p:spPr>
          <a:xfrm>
            <a:off x="1310542" y="2808025"/>
            <a:ext cx="4673600" cy="3594100"/>
          </a:xfrm>
          <a:prstGeom prst="rect">
            <a:avLst/>
          </a:prstGeom>
        </p:spPr>
      </p:pic>
    </p:spTree>
    <p:extLst>
      <p:ext uri="{BB962C8B-B14F-4D97-AF65-F5344CB8AC3E}">
        <p14:creationId xmlns:p14="http://schemas.microsoft.com/office/powerpoint/2010/main" val="5315306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5CA25E86-817C-BD28-CC1D-DE6B9FC99938}"/>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C0F3D1A4-7194-7E88-FCFF-D8780ED87E19}"/>
              </a:ext>
            </a:extLst>
          </p:cNvPr>
          <p:cNvPicPr>
            <a:picLocks noChangeAspect="1"/>
          </p:cNvPicPr>
          <p:nvPr/>
        </p:nvPicPr>
        <p:blipFill>
          <a:blip r:embed="rId2">
            <a:alphaModFix amt="8000"/>
          </a:blip>
          <a:stretch>
            <a:fillRect/>
          </a:stretch>
        </p:blipFill>
        <p:spPr>
          <a:xfrm>
            <a:off x="5339276" y="2333016"/>
            <a:ext cx="2667000" cy="2667000"/>
          </a:xfrm>
          <a:prstGeom prst="rect">
            <a:avLst/>
          </a:prstGeom>
        </p:spPr>
      </p:pic>
      <p:sp>
        <p:nvSpPr>
          <p:cNvPr id="4" name="Rectangle 3">
            <a:extLst>
              <a:ext uri="{FF2B5EF4-FFF2-40B4-BE49-F238E27FC236}">
                <a16:creationId xmlns:a16="http://schemas.microsoft.com/office/drawing/2014/main" id="{5EECC51A-FDFD-BD46-89CA-042A38A92D42}"/>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0D2C77B-EEFC-5AA4-7083-CB264067DA0F}"/>
              </a:ext>
            </a:extLst>
          </p:cNvPr>
          <p:cNvSpPr txBox="1">
            <a:spLocks/>
          </p:cNvSpPr>
          <p:nvPr/>
        </p:nvSpPr>
        <p:spPr>
          <a:xfrm>
            <a:off x="978290" y="232652"/>
            <a:ext cx="5338104"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PREDICTIVE ANALYSIS</a:t>
            </a:r>
          </a:p>
        </p:txBody>
      </p:sp>
      <p:sp>
        <p:nvSpPr>
          <p:cNvPr id="7" name="TextBox 6">
            <a:extLst>
              <a:ext uri="{FF2B5EF4-FFF2-40B4-BE49-F238E27FC236}">
                <a16:creationId xmlns:a16="http://schemas.microsoft.com/office/drawing/2014/main" id="{32A40AEB-1363-03AA-311F-F319DCD57410}"/>
              </a:ext>
            </a:extLst>
          </p:cNvPr>
          <p:cNvSpPr txBox="1"/>
          <p:nvPr/>
        </p:nvSpPr>
        <p:spPr>
          <a:xfrm>
            <a:off x="930434" y="1363520"/>
            <a:ext cx="11261566" cy="193899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K-Nearest Neighbors (KNN) Results</a:t>
            </a:r>
          </a:p>
          <a:p>
            <a:r>
              <a:rPr lang="en-US" sz="2000" dirty="0">
                <a:latin typeface="Times New Roman" panose="02020603050405020304" pitchFamily="18" charset="0"/>
                <a:cs typeface="Times New Roman" panose="02020603050405020304" pitchFamily="18" charset="0"/>
              </a:rPr>
              <a:t>Best Score from </a:t>
            </a:r>
            <a:r>
              <a:rPr lang="en-US" sz="2000" dirty="0" err="1">
                <a:latin typeface="Times New Roman" panose="02020603050405020304" pitchFamily="18" charset="0"/>
                <a:cs typeface="Times New Roman" panose="02020603050405020304" pitchFamily="18" charset="0"/>
              </a:rPr>
              <a:t>GridSearchCV</a:t>
            </a:r>
            <a:r>
              <a:rPr lang="en-US" sz="2000" dirty="0">
                <a:latin typeface="Times New Roman" panose="02020603050405020304" pitchFamily="18" charset="0"/>
                <a:cs typeface="Times New Roman" panose="02020603050405020304" pitchFamily="18" charset="0"/>
              </a:rPr>
              <a:t>: 0.848</a:t>
            </a:r>
          </a:p>
          <a:p>
            <a:r>
              <a:rPr lang="en-US" sz="2000" dirty="0">
                <a:latin typeface="Times New Roman" panose="02020603050405020304" pitchFamily="18" charset="0"/>
                <a:cs typeface="Times New Roman" panose="02020603050405020304" pitchFamily="18" charset="0"/>
              </a:rPr>
              <a:t>Accuracy on Test Set: 0.833</a:t>
            </a:r>
          </a:p>
          <a:p>
            <a:r>
              <a:rPr lang="en-US" sz="2000" dirty="0">
                <a:latin typeface="Times New Roman" panose="02020603050405020304" pitchFamily="18" charset="0"/>
                <a:cs typeface="Times New Roman" panose="02020603050405020304" pitchFamily="18" charset="0"/>
              </a:rPr>
              <a:t>Confusion Matrix:</a:t>
            </a:r>
          </a:p>
          <a:p>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124F8B75-41C4-26F6-A588-0FABEEE53D6A}"/>
              </a:ext>
            </a:extLst>
          </p:cNvPr>
          <p:cNvPicPr>
            <a:picLocks noChangeAspect="1"/>
          </p:cNvPicPr>
          <p:nvPr/>
        </p:nvPicPr>
        <p:blipFill>
          <a:blip r:embed="rId3"/>
          <a:stretch>
            <a:fillRect/>
          </a:stretch>
        </p:blipFill>
        <p:spPr>
          <a:xfrm>
            <a:off x="930434" y="2962769"/>
            <a:ext cx="4673600" cy="3594100"/>
          </a:xfrm>
          <a:prstGeom prst="rect">
            <a:avLst/>
          </a:prstGeom>
        </p:spPr>
      </p:pic>
    </p:spTree>
    <p:extLst>
      <p:ext uri="{BB962C8B-B14F-4D97-AF65-F5344CB8AC3E}">
        <p14:creationId xmlns:p14="http://schemas.microsoft.com/office/powerpoint/2010/main" val="3558484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DA8CFB9A-704B-0245-4592-4C54B9B0EFE5}"/>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AC053128-988B-FD95-0C9F-6D6EC23BD1EB}"/>
              </a:ext>
            </a:extLst>
          </p:cNvPr>
          <p:cNvPicPr>
            <a:picLocks noChangeAspect="1"/>
          </p:cNvPicPr>
          <p:nvPr/>
        </p:nvPicPr>
        <p:blipFill>
          <a:blip r:embed="rId2">
            <a:alphaModFix amt="8000"/>
          </a:blip>
          <a:stretch>
            <a:fillRect/>
          </a:stretch>
        </p:blipFill>
        <p:spPr>
          <a:xfrm>
            <a:off x="5339276" y="2333016"/>
            <a:ext cx="2667000" cy="2667000"/>
          </a:xfrm>
          <a:prstGeom prst="rect">
            <a:avLst/>
          </a:prstGeom>
        </p:spPr>
      </p:pic>
      <p:sp>
        <p:nvSpPr>
          <p:cNvPr id="4" name="Rectangle 3">
            <a:extLst>
              <a:ext uri="{FF2B5EF4-FFF2-40B4-BE49-F238E27FC236}">
                <a16:creationId xmlns:a16="http://schemas.microsoft.com/office/drawing/2014/main" id="{AD5B5D07-4400-5D57-5E7F-8F13F9ED598D}"/>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D5152F1-64DF-1C3A-5A7B-0A9C0A9E78D9}"/>
              </a:ext>
            </a:extLst>
          </p:cNvPr>
          <p:cNvSpPr txBox="1">
            <a:spLocks/>
          </p:cNvSpPr>
          <p:nvPr/>
        </p:nvSpPr>
        <p:spPr>
          <a:xfrm>
            <a:off x="978290" y="232652"/>
            <a:ext cx="5338104"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PREDICTIVE ANALYSIS</a:t>
            </a:r>
          </a:p>
        </p:txBody>
      </p:sp>
      <p:sp>
        <p:nvSpPr>
          <p:cNvPr id="7" name="TextBox 6">
            <a:extLst>
              <a:ext uri="{FF2B5EF4-FFF2-40B4-BE49-F238E27FC236}">
                <a16:creationId xmlns:a16="http://schemas.microsoft.com/office/drawing/2014/main" id="{AAEE1162-CA57-3612-A0F8-002A88861153}"/>
              </a:ext>
            </a:extLst>
          </p:cNvPr>
          <p:cNvSpPr txBox="1"/>
          <p:nvPr/>
        </p:nvSpPr>
        <p:spPr>
          <a:xfrm>
            <a:off x="465217" y="1363520"/>
            <a:ext cx="11261566" cy="5115311"/>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Model Comparison &amp; Ranking</a:t>
            </a:r>
          </a:p>
          <a:p>
            <a:pPr>
              <a:lnSpc>
                <a:spcPct val="150000"/>
              </a:lnSpc>
            </a:pPr>
            <a:r>
              <a:rPr lang="en-US" sz="2000" dirty="0">
                <a:latin typeface="Times New Roman" panose="02020603050405020304" pitchFamily="18" charset="0"/>
                <a:cs typeface="Times New Roman" panose="02020603050405020304" pitchFamily="18" charset="0"/>
              </a:rPr>
              <a:t>All four machine learning models Logistic Regression, SVM, Decision Tree, and KNN  produced identical accuracy scores (83.3%) and confusion matrices when evaluated on the test set.</a:t>
            </a:r>
          </a:p>
          <a:p>
            <a:pPr>
              <a:lnSpc>
                <a:spcPct val="150000"/>
              </a:lnSpc>
            </a:pPr>
            <a:r>
              <a:rPr lang="en-US" sz="2000" dirty="0">
                <a:latin typeface="Times New Roman" panose="02020603050405020304" pitchFamily="18" charset="0"/>
                <a:cs typeface="Times New Roman" panose="02020603050405020304" pitchFamily="18" charset="0"/>
              </a:rPr>
              <a:t>Since the accuracy was the same across models, we used their </a:t>
            </a:r>
            <a:r>
              <a:rPr lang="en-US" sz="2000" dirty="0" err="1">
                <a:latin typeface="Times New Roman" panose="02020603050405020304" pitchFamily="18" charset="0"/>
                <a:cs typeface="Times New Roman" panose="02020603050405020304" pitchFamily="18" charset="0"/>
              </a:rPr>
              <a:t>GridSearchCV</a:t>
            </a:r>
            <a:r>
              <a:rPr lang="en-US" sz="2000" dirty="0">
                <a:latin typeface="Times New Roman" panose="02020603050405020304" pitchFamily="18" charset="0"/>
                <a:cs typeface="Times New Roman" panose="02020603050405020304" pitchFamily="18" charset="0"/>
              </a:rPr>
              <a:t> best scores to determine overall performance. Based on those scores, the models are ranked from best to worst as follows:</a:t>
            </a:r>
          </a:p>
          <a:p>
            <a:pPr>
              <a:lnSpc>
                <a:spcPct val="150000"/>
              </a:lnSpc>
            </a:pPr>
            <a:r>
              <a:rPr lang="en-US" sz="2000" dirty="0">
                <a:latin typeface="Times New Roman" panose="02020603050405020304" pitchFamily="18" charset="0"/>
                <a:cs typeface="Times New Roman" panose="02020603050405020304" pitchFamily="18" charset="0"/>
              </a:rPr>
              <a:t>Decision Tree:  </a:t>
            </a:r>
            <a:r>
              <a:rPr lang="en-US" sz="2000" i="1" dirty="0">
                <a:latin typeface="Times New Roman" panose="02020603050405020304" pitchFamily="18" charset="0"/>
                <a:cs typeface="Times New Roman" panose="02020603050405020304" pitchFamily="18" charset="0"/>
              </a:rPr>
              <a:t>Best Score: 0.889</a:t>
            </a:r>
            <a:r>
              <a:rPr lang="en-US" sz="2000" dirty="0">
                <a:latin typeface="Times New Roman" panose="02020603050405020304" pitchFamily="18" charset="0"/>
                <a:cs typeface="Times New Roman" panose="02020603050405020304" pitchFamily="18" charset="0"/>
              </a:rPr>
              <a:t> </a:t>
            </a:r>
          </a:p>
          <a:p>
            <a:pPr>
              <a:lnSpc>
                <a:spcPct val="150000"/>
              </a:lnSpc>
            </a:pPr>
            <a:r>
              <a:rPr lang="en-US" sz="2000" dirty="0">
                <a:latin typeface="Times New Roman" panose="02020603050405020304" pitchFamily="18" charset="0"/>
                <a:cs typeface="Times New Roman" panose="02020603050405020304" pitchFamily="18" charset="0"/>
              </a:rPr>
              <a:t>K-Nearest Neighbors (KNN): </a:t>
            </a:r>
            <a:r>
              <a:rPr lang="en-US" sz="2000" i="1" dirty="0">
                <a:latin typeface="Times New Roman" panose="02020603050405020304" pitchFamily="18" charset="0"/>
                <a:cs typeface="Times New Roman" panose="02020603050405020304" pitchFamily="18" charset="0"/>
              </a:rPr>
              <a:t>Best Score: 0.848</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Support Vector Machine (SVM): </a:t>
            </a:r>
            <a:r>
              <a:rPr lang="en-US" sz="2000" i="1" dirty="0">
                <a:latin typeface="Times New Roman" panose="02020603050405020304" pitchFamily="18" charset="0"/>
                <a:cs typeface="Times New Roman" panose="02020603050405020304" pitchFamily="18" charset="0"/>
              </a:rPr>
              <a:t>Best Score: 0.848</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Logistic Regression : </a:t>
            </a:r>
            <a:r>
              <a:rPr lang="en-US" sz="2000" i="1" dirty="0">
                <a:latin typeface="Times New Roman" panose="02020603050405020304" pitchFamily="18" charset="0"/>
                <a:cs typeface="Times New Roman" panose="02020603050405020304" pitchFamily="18" charset="0"/>
              </a:rPr>
              <a:t>Best Score: 0.846</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dirty="0">
                <a:latin typeface="Times New Roman" panose="02020603050405020304" pitchFamily="18" charset="0"/>
                <a:cs typeface="Times New Roman" panose="02020603050405020304" pitchFamily="18" charset="0"/>
              </a:rPr>
              <a:t>This ranking highlights the Decision Tree model as the top performer when hyperparameters are optimized.</a:t>
            </a:r>
          </a:p>
          <a:p>
            <a:pPr>
              <a:lnSpc>
                <a:spcPct val="150000"/>
              </a:lnSpc>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9860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AEFC834D-9129-4674-83C8-66C7A8A755B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9B3A8F0D-0B72-D3F2-F60E-49911C79614A}"/>
              </a:ext>
            </a:extLst>
          </p:cNvPr>
          <p:cNvPicPr>
            <a:picLocks noChangeAspect="1"/>
          </p:cNvPicPr>
          <p:nvPr/>
        </p:nvPicPr>
        <p:blipFill>
          <a:blip r:embed="rId2">
            <a:alphaModFix amt="8000"/>
          </a:blip>
          <a:stretch>
            <a:fillRect/>
          </a:stretch>
        </p:blipFill>
        <p:spPr>
          <a:xfrm>
            <a:off x="5339276" y="2333016"/>
            <a:ext cx="2667000" cy="2667000"/>
          </a:xfrm>
          <a:prstGeom prst="rect">
            <a:avLst/>
          </a:prstGeom>
        </p:spPr>
      </p:pic>
      <p:sp>
        <p:nvSpPr>
          <p:cNvPr id="4" name="Rectangle 3">
            <a:extLst>
              <a:ext uri="{FF2B5EF4-FFF2-40B4-BE49-F238E27FC236}">
                <a16:creationId xmlns:a16="http://schemas.microsoft.com/office/drawing/2014/main" id="{9481BDA2-B9F2-A484-C14D-0B130F318FFD}"/>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811CA1B-AC98-D0B8-00A8-16972EE7BE19}"/>
              </a:ext>
            </a:extLst>
          </p:cNvPr>
          <p:cNvSpPr txBox="1">
            <a:spLocks/>
          </p:cNvSpPr>
          <p:nvPr/>
        </p:nvSpPr>
        <p:spPr>
          <a:xfrm>
            <a:off x="978290" y="232652"/>
            <a:ext cx="5338104" cy="7219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PREDICTIVE ANALYSIS</a:t>
            </a:r>
          </a:p>
        </p:txBody>
      </p:sp>
      <p:sp>
        <p:nvSpPr>
          <p:cNvPr id="7" name="TextBox 6">
            <a:extLst>
              <a:ext uri="{FF2B5EF4-FFF2-40B4-BE49-F238E27FC236}">
                <a16:creationId xmlns:a16="http://schemas.microsoft.com/office/drawing/2014/main" id="{0CCC2D9D-54C4-4563-992B-6A6AAF2BAB3B}"/>
              </a:ext>
            </a:extLst>
          </p:cNvPr>
          <p:cNvSpPr txBox="1"/>
          <p:nvPr/>
        </p:nvSpPr>
        <p:spPr>
          <a:xfrm>
            <a:off x="465217" y="1363520"/>
            <a:ext cx="11261566" cy="4653646"/>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dirty="0"/>
              <a:t>The core objective of this project was to predict the success or failure of the Falcon 9 rocket’s first-stage landing. This task holds significant value, as a successful landing greatly reduces SpaceX’s launch expenses by enabling reusability of rocket components.</a:t>
            </a:r>
          </a:p>
          <a:p>
            <a:pPr marL="342900" indent="-342900">
              <a:lnSpc>
                <a:spcPct val="150000"/>
              </a:lnSpc>
              <a:buFont typeface="Arial" panose="020B0604020202020204" pitchFamily="34" charset="0"/>
              <a:buChar char="•"/>
            </a:pPr>
            <a:r>
              <a:rPr lang="en-US" sz="2000" dirty="0"/>
              <a:t>To tackle this, we explored various launch-related features  such as payload mass, orbit type, and others  to understand their impact on mission outcomes.</a:t>
            </a:r>
          </a:p>
          <a:p>
            <a:pPr marL="342900" indent="-342900">
              <a:lnSpc>
                <a:spcPct val="150000"/>
              </a:lnSpc>
              <a:buFont typeface="Arial" panose="020B0604020202020204" pitchFamily="34" charset="0"/>
              <a:buChar char="•"/>
            </a:pPr>
            <a:r>
              <a:rPr lang="en-US" sz="2000" dirty="0"/>
              <a:t>We applied multiple machine learning algorithms on historical launch data to identify meaningful patterns that could improve future predictions.</a:t>
            </a:r>
          </a:p>
          <a:p>
            <a:pPr marL="342900" indent="-342900">
              <a:lnSpc>
                <a:spcPct val="150000"/>
              </a:lnSpc>
              <a:buFont typeface="Arial" panose="020B0604020202020204" pitchFamily="34" charset="0"/>
              <a:buChar char="•"/>
            </a:pPr>
            <a:r>
              <a:rPr lang="en-US" sz="2000" dirty="0"/>
              <a:t>Out of all the models, the Decision Tree classifier emerged as the top performer, showing the highest predictive accuracy among the approaches tested.</a:t>
            </a:r>
          </a:p>
          <a:p>
            <a:pPr marL="342900" indent="-342900">
              <a:lnSpc>
                <a:spcPct val="150000"/>
              </a:lnSpc>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3706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05A2C557-A116-DFD9-9717-4F891D0F317E}"/>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FA014B6D-CEE7-3FE5-AC18-028233565C60}"/>
              </a:ext>
            </a:extLst>
          </p:cNvPr>
          <p:cNvPicPr>
            <a:picLocks noChangeAspect="1"/>
          </p:cNvPicPr>
          <p:nvPr/>
        </p:nvPicPr>
        <p:blipFill>
          <a:blip r:embed="rId2">
            <a:alphaModFix amt="8000"/>
          </a:blip>
          <a:stretch>
            <a:fillRect/>
          </a:stretch>
        </p:blipFill>
        <p:spPr>
          <a:xfrm>
            <a:off x="4396741" y="2333016"/>
            <a:ext cx="2667000" cy="2667000"/>
          </a:xfrm>
          <a:prstGeom prst="rect">
            <a:avLst/>
          </a:prstGeom>
        </p:spPr>
      </p:pic>
      <p:sp>
        <p:nvSpPr>
          <p:cNvPr id="3" name="TextBox 2">
            <a:extLst>
              <a:ext uri="{FF2B5EF4-FFF2-40B4-BE49-F238E27FC236}">
                <a16:creationId xmlns:a16="http://schemas.microsoft.com/office/drawing/2014/main" id="{D7D5E5ED-BF50-8DCB-BAAE-DFBAABC80FB4}"/>
              </a:ext>
            </a:extLst>
          </p:cNvPr>
          <p:cNvSpPr txBox="1"/>
          <p:nvPr/>
        </p:nvSpPr>
        <p:spPr>
          <a:xfrm>
            <a:off x="982729" y="1930936"/>
            <a:ext cx="11615672" cy="2400657"/>
          </a:xfrm>
          <a:prstGeom prst="rect">
            <a:avLst/>
          </a:prstGeom>
          <a:noFill/>
        </p:spPr>
        <p:txBody>
          <a:bodyPr wrap="square">
            <a:spAutoFit/>
          </a:bodyPr>
          <a:lstStyle/>
          <a:p>
            <a:r>
              <a:rPr lang="en-US" sz="15000" b="1" dirty="0">
                <a:solidFill>
                  <a:schemeClr val="accent2">
                    <a:lumMod val="75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226019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55F6CCC1-86FD-291B-04C8-B6ECE2E5921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C4DE6-253F-7C14-6992-F86C842D1B4C}"/>
              </a:ext>
            </a:extLst>
          </p:cNvPr>
          <p:cNvSpPr>
            <a:spLocks noGrp="1"/>
          </p:cNvSpPr>
          <p:nvPr>
            <p:ph idx="1"/>
          </p:nvPr>
        </p:nvSpPr>
        <p:spPr>
          <a:xfrm>
            <a:off x="373966" y="1537384"/>
            <a:ext cx="10387818" cy="5003017"/>
          </a:xfrm>
        </p:spPr>
        <p:txBody>
          <a:bodyPr>
            <a:normAutofit/>
          </a:bodyPr>
          <a:lstStyle/>
          <a:p>
            <a:pPr>
              <a:lnSpc>
                <a:spcPct val="100000"/>
              </a:lnSpc>
            </a:pPr>
            <a:r>
              <a:rPr lang="en-MY" sz="2000" dirty="0">
                <a:latin typeface="Times New Roman" panose="02020603050405020304" pitchFamily="18" charset="0"/>
                <a:cs typeface="Times New Roman" panose="02020603050405020304" pitchFamily="18" charset="0"/>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a:lnSpc>
                <a:spcPct val="100000"/>
              </a:lnSpc>
            </a:pPr>
            <a:r>
              <a:rPr lang="en-MY" sz="2000" dirty="0">
                <a:latin typeface="Times New Roman" panose="02020603050405020304" pitchFamily="18" charset="0"/>
                <a:cs typeface="Times New Roman" panose="02020603050405020304" pitchFamily="18" charset="0"/>
              </a:rPr>
              <a:t>Most unsuccessful landings are planned. Sometimes, SpaceX will perform a controlled landing in the ocean.</a:t>
            </a:r>
          </a:p>
          <a:p>
            <a:pPr>
              <a:lnSpc>
                <a:spcPct val="100000"/>
              </a:lnSpc>
            </a:pPr>
            <a:r>
              <a:rPr lang="en-MY" sz="2000" dirty="0">
                <a:latin typeface="Times New Roman" panose="02020603050405020304" pitchFamily="18" charset="0"/>
                <a:cs typeface="Times New Roman" panose="02020603050405020304" pitchFamily="18" charset="0"/>
              </a:rPr>
              <a:t>The main question that we are trying to answer is, for a given set of features about a Falcon 9 rocket launch which include its payload mass, orbit type, launch site, and so on, will the first stage of the rocket land successfully?</a:t>
            </a:r>
          </a:p>
        </p:txBody>
      </p:sp>
      <p:pic>
        <p:nvPicPr>
          <p:cNvPr id="13" name="Picture 12">
            <a:extLst>
              <a:ext uri="{FF2B5EF4-FFF2-40B4-BE49-F238E27FC236}">
                <a16:creationId xmlns:a16="http://schemas.microsoft.com/office/drawing/2014/main" id="{EB2D31AD-0E15-27AF-E34D-3AF703EF2EC3}"/>
              </a:ext>
            </a:extLst>
          </p:cNvPr>
          <p:cNvPicPr>
            <a:picLocks noChangeAspect="1"/>
          </p:cNvPicPr>
          <p:nvPr/>
        </p:nvPicPr>
        <p:blipFill>
          <a:blip r:embed="rId2">
            <a:alphaModFix amt="8000"/>
          </a:blip>
          <a:stretch>
            <a:fillRect/>
          </a:stretch>
        </p:blipFill>
        <p:spPr>
          <a:xfrm>
            <a:off x="4607756" y="2095500"/>
            <a:ext cx="2667000" cy="2667000"/>
          </a:xfrm>
          <a:prstGeom prst="rect">
            <a:avLst/>
          </a:prstGeom>
        </p:spPr>
      </p:pic>
      <p:sp>
        <p:nvSpPr>
          <p:cNvPr id="4" name="Rectangle 3">
            <a:extLst>
              <a:ext uri="{FF2B5EF4-FFF2-40B4-BE49-F238E27FC236}">
                <a16:creationId xmlns:a16="http://schemas.microsoft.com/office/drawing/2014/main" id="{7FB9B7D9-27B4-6C2A-211A-DEFD544A0E78}"/>
              </a:ext>
            </a:extLst>
          </p:cNvPr>
          <p:cNvSpPr/>
          <p:nvPr/>
        </p:nvSpPr>
        <p:spPr>
          <a:xfrm>
            <a:off x="0" y="0"/>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F7AFF964-3969-E09D-D9E1-659F9BBA7DA4}"/>
              </a:ext>
            </a:extLst>
          </p:cNvPr>
          <p:cNvSpPr txBox="1">
            <a:spLocks/>
          </p:cNvSpPr>
          <p:nvPr/>
        </p:nvSpPr>
        <p:spPr>
          <a:xfrm>
            <a:off x="3178958" y="134719"/>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2">
                    <a:lumMod val="10000"/>
                  </a:schemeClr>
                </a:solidFill>
                <a:latin typeface="Times New Roman" panose="02020603050405020304" pitchFamily="18" charset="0"/>
                <a:cs typeface="Times New Roman" panose="02020603050405020304" pitchFamily="18" charset="0"/>
              </a:rPr>
              <a:t>INTRODUCTION</a:t>
            </a:r>
          </a:p>
        </p:txBody>
      </p:sp>
    </p:spTree>
    <p:extLst>
      <p:ext uri="{BB962C8B-B14F-4D97-AF65-F5344CB8AC3E}">
        <p14:creationId xmlns:p14="http://schemas.microsoft.com/office/powerpoint/2010/main" val="3996778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0EFB757F-B925-04D7-8095-AF3DF427E4CF}"/>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02649579-97EE-EC4F-FB19-CD80792B6B1D}"/>
              </a:ext>
            </a:extLst>
          </p:cNvPr>
          <p:cNvPicPr>
            <a:picLocks noChangeAspect="1"/>
          </p:cNvPicPr>
          <p:nvPr/>
        </p:nvPicPr>
        <p:blipFill>
          <a:blip r:embed="rId2">
            <a:alphaModFix amt="8000"/>
          </a:blip>
          <a:stretch>
            <a:fillRect/>
          </a:stretch>
        </p:blipFill>
        <p:spPr>
          <a:xfrm>
            <a:off x="5338984" y="2405333"/>
            <a:ext cx="2667000" cy="2667000"/>
          </a:xfrm>
          <a:prstGeom prst="rect">
            <a:avLst/>
          </a:prstGeom>
        </p:spPr>
      </p:pic>
      <p:sp>
        <p:nvSpPr>
          <p:cNvPr id="4" name="Rectangle 3">
            <a:extLst>
              <a:ext uri="{FF2B5EF4-FFF2-40B4-BE49-F238E27FC236}">
                <a16:creationId xmlns:a16="http://schemas.microsoft.com/office/drawing/2014/main" id="{64504C8C-D047-5333-8B2E-95C8084552AD}"/>
              </a:ext>
            </a:extLst>
          </p:cNvPr>
          <p:cNvSpPr/>
          <p:nvPr/>
        </p:nvSpPr>
        <p:spPr>
          <a:xfrm>
            <a:off x="0" y="0"/>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C10FF2E0-8D02-E45D-12FE-2A4A6B3BCA30}"/>
              </a:ext>
            </a:extLst>
          </p:cNvPr>
          <p:cNvSpPr txBox="1">
            <a:spLocks/>
          </p:cNvSpPr>
          <p:nvPr/>
        </p:nvSpPr>
        <p:spPr>
          <a:xfrm>
            <a:off x="3178958" y="134719"/>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solidFill>
                  <a:schemeClr val="bg2">
                    <a:lumMod val="10000"/>
                  </a:schemeClr>
                </a:solidFill>
                <a:latin typeface="Times New Roman" panose="02020603050405020304" pitchFamily="18" charset="0"/>
                <a:cs typeface="Times New Roman" panose="02020603050405020304" pitchFamily="18" charset="0"/>
              </a:rPr>
              <a:t>METHODOLOGY</a:t>
            </a:r>
          </a:p>
        </p:txBody>
      </p:sp>
      <p:sp>
        <p:nvSpPr>
          <p:cNvPr id="8" name="Slide Number Placeholder 5">
            <a:extLst>
              <a:ext uri="{FF2B5EF4-FFF2-40B4-BE49-F238E27FC236}">
                <a16:creationId xmlns:a16="http://schemas.microsoft.com/office/drawing/2014/main" id="{82296426-FA04-6FF1-A1C2-56EF86535352}"/>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5</a:t>
            </a:fld>
            <a:endParaRPr lang="en-US"/>
          </a:p>
        </p:txBody>
      </p:sp>
      <p:sp>
        <p:nvSpPr>
          <p:cNvPr id="29" name="TextBox 28">
            <a:extLst>
              <a:ext uri="{FF2B5EF4-FFF2-40B4-BE49-F238E27FC236}">
                <a16:creationId xmlns:a16="http://schemas.microsoft.com/office/drawing/2014/main" id="{43505241-D2D3-5B8B-2A7B-A32CB5A39901}"/>
              </a:ext>
            </a:extLst>
          </p:cNvPr>
          <p:cNvSpPr txBox="1"/>
          <p:nvPr/>
        </p:nvSpPr>
        <p:spPr>
          <a:xfrm>
            <a:off x="734028" y="1517356"/>
            <a:ext cx="7699716" cy="6186309"/>
          </a:xfrm>
          <a:prstGeom prst="rect">
            <a:avLst/>
          </a:prstGeom>
          <a:noFill/>
        </p:spPr>
        <p:txBody>
          <a:bodyPr wrap="square">
            <a:spAutoFit/>
          </a:bodyPr>
          <a:lstStyle/>
          <a:p>
            <a:r>
              <a:rPr lang="en-US" dirty="0"/>
              <a:t>The Complete Methodology includes:</a:t>
            </a:r>
          </a:p>
          <a:p>
            <a:endParaRPr lang="en-US" dirty="0"/>
          </a:p>
          <a:p>
            <a:pPr marL="285750" indent="-285750">
              <a:buFont typeface="Wingdings" panose="05000000000000000000" pitchFamily="2" charset="2"/>
              <a:buChar char="Ø"/>
            </a:pPr>
            <a:r>
              <a:rPr lang="en-US" dirty="0"/>
              <a:t>Data collection, wrangling, and formatting:</a:t>
            </a:r>
          </a:p>
          <a:p>
            <a:pPr marL="742950" lvl="1" indent="-285750">
              <a:buFont typeface="Arial" panose="020B0604020202020204" pitchFamily="34" charset="0"/>
              <a:buChar char="•"/>
            </a:pPr>
            <a:r>
              <a:rPr lang="en-US" dirty="0"/>
              <a:t>SpaceX API</a:t>
            </a:r>
          </a:p>
          <a:p>
            <a:pPr marL="742950" lvl="1" indent="-285750">
              <a:buFont typeface="Arial" panose="020B0604020202020204" pitchFamily="34" charset="0"/>
              <a:buChar char="•"/>
            </a:pPr>
            <a:r>
              <a:rPr lang="en-US" dirty="0"/>
              <a:t>Web scraping</a:t>
            </a:r>
          </a:p>
          <a:p>
            <a:pPr marL="285750" indent="-285750">
              <a:buFont typeface="Wingdings" panose="05000000000000000000" pitchFamily="2" charset="2"/>
              <a:buChar char="Ø"/>
            </a:pPr>
            <a:r>
              <a:rPr lang="en-US" dirty="0"/>
              <a:t>Exploratory data analysis (EDA):</a:t>
            </a:r>
          </a:p>
          <a:p>
            <a:pPr marL="742950" lvl="1" indent="-285750">
              <a:buFont typeface="Arial" panose="020B0604020202020204" pitchFamily="34" charset="0"/>
              <a:buChar char="•"/>
            </a:pPr>
            <a:r>
              <a:rPr lang="en-US" dirty="0"/>
              <a:t>Pandas and NumPy </a:t>
            </a:r>
          </a:p>
          <a:p>
            <a:pPr marL="742950" lvl="1" indent="-285750">
              <a:buFont typeface="Arial" panose="020B0604020202020204" pitchFamily="34" charset="0"/>
              <a:buChar char="•"/>
            </a:pPr>
            <a:r>
              <a:rPr lang="en-US" dirty="0"/>
              <a:t>SQL</a:t>
            </a:r>
          </a:p>
          <a:p>
            <a:pPr marL="285750" indent="-285750">
              <a:buFont typeface="Wingdings" panose="05000000000000000000" pitchFamily="2" charset="2"/>
              <a:buChar char="Ø"/>
            </a:pPr>
            <a:r>
              <a:rPr lang="en-US" dirty="0"/>
              <a:t>Data visualization, using:</a:t>
            </a:r>
          </a:p>
          <a:p>
            <a:pPr marL="742950" lvl="1" indent="-285750">
              <a:buFont typeface="Arial" panose="020B0604020202020204" pitchFamily="34" charset="0"/>
              <a:buChar char="•"/>
            </a:pPr>
            <a:r>
              <a:rPr lang="en-US" dirty="0"/>
              <a:t>Matplotlib and Seaborn</a:t>
            </a:r>
          </a:p>
          <a:p>
            <a:pPr marL="742950" lvl="1" indent="-285750">
              <a:buFont typeface="Arial" panose="020B0604020202020204" pitchFamily="34" charset="0"/>
              <a:buChar char="•"/>
            </a:pPr>
            <a:r>
              <a:rPr lang="en-US" dirty="0"/>
              <a:t>Folium</a:t>
            </a:r>
          </a:p>
          <a:p>
            <a:pPr marL="742950" lvl="1" indent="-285750">
              <a:buFont typeface="Arial" panose="020B0604020202020204" pitchFamily="34" charset="0"/>
              <a:buChar char="•"/>
            </a:pPr>
            <a:r>
              <a:rPr lang="en-US" dirty="0"/>
              <a:t>Dash</a:t>
            </a:r>
          </a:p>
          <a:p>
            <a:pPr marL="285750" indent="-285750">
              <a:buFont typeface="Wingdings" panose="05000000000000000000" pitchFamily="2" charset="2"/>
              <a:buChar char="Ø"/>
            </a:pPr>
            <a:r>
              <a:rPr lang="en-US" dirty="0"/>
              <a:t>Machine learning prediction:</a:t>
            </a:r>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Support vector machine (SVM)</a:t>
            </a:r>
          </a:p>
          <a:p>
            <a:pPr marL="742950" lvl="1" indent="-285750">
              <a:buFont typeface="Arial" panose="020B0604020202020204" pitchFamily="34" charset="0"/>
              <a:buChar char="•"/>
            </a:pPr>
            <a:r>
              <a:rPr lang="en-US" dirty="0"/>
              <a:t>Decision tree</a:t>
            </a:r>
          </a:p>
          <a:p>
            <a:pPr marL="742950" lvl="1" indent="-285750">
              <a:buFont typeface="Arial" panose="020B0604020202020204" pitchFamily="34" charset="0"/>
              <a:buChar char="•"/>
            </a:pPr>
            <a:r>
              <a:rPr lang="en-US" dirty="0"/>
              <a:t>K-nearest neighbors (KNN)</a:t>
            </a:r>
          </a:p>
          <a:p>
            <a:endParaRPr lang="en-US" dirty="0"/>
          </a:p>
          <a:p>
            <a:endParaRPr lang="en-US" dirty="0"/>
          </a:p>
          <a:p>
            <a:endParaRPr lang="en-US" dirty="0"/>
          </a:p>
          <a:p>
            <a:endParaRPr lang="en-US" dirty="0"/>
          </a:p>
          <a:p>
            <a:endParaRPr lang="en-US" dirty="0"/>
          </a:p>
        </p:txBody>
      </p:sp>
      <p:sp>
        <p:nvSpPr>
          <p:cNvPr id="46" name="Oval 45">
            <a:extLst>
              <a:ext uri="{FF2B5EF4-FFF2-40B4-BE49-F238E27FC236}">
                <a16:creationId xmlns:a16="http://schemas.microsoft.com/office/drawing/2014/main" id="{BFAD2E8D-8FA6-C5C9-4D3D-F3F3D6135673}"/>
              </a:ext>
            </a:extLst>
          </p:cNvPr>
          <p:cNvSpPr/>
          <p:nvPr/>
        </p:nvSpPr>
        <p:spPr>
          <a:xfrm>
            <a:off x="6305202" y="1544962"/>
            <a:ext cx="1321723" cy="549049"/>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SpaceX API</a:t>
            </a:r>
          </a:p>
        </p:txBody>
      </p:sp>
      <p:sp>
        <p:nvSpPr>
          <p:cNvPr id="47" name="Oval 46">
            <a:extLst>
              <a:ext uri="{FF2B5EF4-FFF2-40B4-BE49-F238E27FC236}">
                <a16:creationId xmlns:a16="http://schemas.microsoft.com/office/drawing/2014/main" id="{03E3E0C0-DBD0-A903-F32B-ADFF39DE6B3C}"/>
              </a:ext>
            </a:extLst>
          </p:cNvPr>
          <p:cNvSpPr/>
          <p:nvPr/>
        </p:nvSpPr>
        <p:spPr>
          <a:xfrm>
            <a:off x="8767431" y="2562255"/>
            <a:ext cx="1809965" cy="579324"/>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tx1">
                    <a:lumMod val="95000"/>
                    <a:lumOff val="5000"/>
                  </a:schemeClr>
                </a:solidFill>
              </a:rPr>
              <a:t>BeautifulSoup</a:t>
            </a:r>
            <a:endParaRPr lang="en-US" sz="1400" b="1" dirty="0">
              <a:solidFill>
                <a:schemeClr val="tx1">
                  <a:lumMod val="95000"/>
                  <a:lumOff val="5000"/>
                </a:schemeClr>
              </a:solidFill>
            </a:endParaRPr>
          </a:p>
        </p:txBody>
      </p:sp>
      <p:sp>
        <p:nvSpPr>
          <p:cNvPr id="48" name="Oval 47">
            <a:extLst>
              <a:ext uri="{FF2B5EF4-FFF2-40B4-BE49-F238E27FC236}">
                <a16:creationId xmlns:a16="http://schemas.microsoft.com/office/drawing/2014/main" id="{9A6C2C05-3380-81C1-5920-5597C69F007E}"/>
              </a:ext>
            </a:extLst>
          </p:cNvPr>
          <p:cNvSpPr/>
          <p:nvPr/>
        </p:nvSpPr>
        <p:spPr>
          <a:xfrm>
            <a:off x="6284418" y="4865906"/>
            <a:ext cx="1708003" cy="559926"/>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Normalize &amp; Parse </a:t>
            </a:r>
          </a:p>
        </p:txBody>
      </p:sp>
      <p:sp>
        <p:nvSpPr>
          <p:cNvPr id="49" name="Oval 48">
            <a:extLst>
              <a:ext uri="{FF2B5EF4-FFF2-40B4-BE49-F238E27FC236}">
                <a16:creationId xmlns:a16="http://schemas.microsoft.com/office/drawing/2014/main" id="{0C454481-4197-E729-FCCC-076570C70224}"/>
              </a:ext>
            </a:extLst>
          </p:cNvPr>
          <p:cNvSpPr/>
          <p:nvPr/>
        </p:nvSpPr>
        <p:spPr>
          <a:xfrm>
            <a:off x="6417422" y="3729218"/>
            <a:ext cx="1321723" cy="549049"/>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JSON Response</a:t>
            </a:r>
          </a:p>
        </p:txBody>
      </p:sp>
      <p:sp>
        <p:nvSpPr>
          <p:cNvPr id="50" name="Oval 49">
            <a:extLst>
              <a:ext uri="{FF2B5EF4-FFF2-40B4-BE49-F238E27FC236}">
                <a16:creationId xmlns:a16="http://schemas.microsoft.com/office/drawing/2014/main" id="{863DD0DA-89C2-E1A0-751A-9D386CBB70A6}"/>
              </a:ext>
            </a:extLst>
          </p:cNvPr>
          <p:cNvSpPr/>
          <p:nvPr/>
        </p:nvSpPr>
        <p:spPr>
          <a:xfrm>
            <a:off x="6359234" y="2562255"/>
            <a:ext cx="1438101" cy="579324"/>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requests</a:t>
            </a:r>
          </a:p>
        </p:txBody>
      </p:sp>
      <p:sp>
        <p:nvSpPr>
          <p:cNvPr id="51" name="Oval 50">
            <a:extLst>
              <a:ext uri="{FF2B5EF4-FFF2-40B4-BE49-F238E27FC236}">
                <a16:creationId xmlns:a16="http://schemas.microsoft.com/office/drawing/2014/main" id="{B3E67D38-7895-6B29-E181-0DE5DA6CE860}"/>
              </a:ext>
            </a:extLst>
          </p:cNvPr>
          <p:cNvSpPr/>
          <p:nvPr/>
        </p:nvSpPr>
        <p:spPr>
          <a:xfrm>
            <a:off x="8965273" y="1464624"/>
            <a:ext cx="1321723" cy="549049"/>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Wikipedia</a:t>
            </a:r>
          </a:p>
        </p:txBody>
      </p:sp>
      <p:sp>
        <p:nvSpPr>
          <p:cNvPr id="52" name="Oval 51">
            <a:extLst>
              <a:ext uri="{FF2B5EF4-FFF2-40B4-BE49-F238E27FC236}">
                <a16:creationId xmlns:a16="http://schemas.microsoft.com/office/drawing/2014/main" id="{AB9E0708-BB42-75B6-73AC-0C2D6FC7A5D5}"/>
              </a:ext>
            </a:extLst>
          </p:cNvPr>
          <p:cNvSpPr/>
          <p:nvPr/>
        </p:nvSpPr>
        <p:spPr>
          <a:xfrm>
            <a:off x="8682640" y="3765931"/>
            <a:ext cx="1809965" cy="579324"/>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HTML Tables</a:t>
            </a:r>
          </a:p>
        </p:txBody>
      </p:sp>
      <p:sp>
        <p:nvSpPr>
          <p:cNvPr id="53" name="Oval 52">
            <a:extLst>
              <a:ext uri="{FF2B5EF4-FFF2-40B4-BE49-F238E27FC236}">
                <a16:creationId xmlns:a16="http://schemas.microsoft.com/office/drawing/2014/main" id="{C2702966-F00D-E6B4-C45D-DC81A8E5C3B1}"/>
              </a:ext>
            </a:extLst>
          </p:cNvPr>
          <p:cNvSpPr/>
          <p:nvPr/>
        </p:nvSpPr>
        <p:spPr>
          <a:xfrm>
            <a:off x="8835040" y="4824814"/>
            <a:ext cx="1809965" cy="579324"/>
          </a:xfrm>
          <a:prstGeom prst="ellipse">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95000"/>
                    <a:lumOff val="5000"/>
                  </a:schemeClr>
                </a:solidFill>
              </a:rPr>
              <a:t>Pandas </a:t>
            </a:r>
            <a:r>
              <a:rPr lang="en-US" sz="1400" b="1" dirty="0" err="1">
                <a:solidFill>
                  <a:schemeClr val="tx1">
                    <a:lumMod val="95000"/>
                    <a:lumOff val="5000"/>
                  </a:schemeClr>
                </a:solidFill>
              </a:rPr>
              <a:t>DataFrame</a:t>
            </a:r>
            <a:endParaRPr lang="en-US" sz="1400" b="1" dirty="0">
              <a:solidFill>
                <a:schemeClr val="tx1">
                  <a:lumMod val="95000"/>
                  <a:lumOff val="5000"/>
                </a:schemeClr>
              </a:solidFill>
            </a:endParaRPr>
          </a:p>
        </p:txBody>
      </p:sp>
      <p:sp>
        <p:nvSpPr>
          <p:cNvPr id="54" name="Rectangle 53">
            <a:extLst>
              <a:ext uri="{FF2B5EF4-FFF2-40B4-BE49-F238E27FC236}">
                <a16:creationId xmlns:a16="http://schemas.microsoft.com/office/drawing/2014/main" id="{98444284-0D9C-8339-2B8F-AD09390734D8}"/>
              </a:ext>
            </a:extLst>
          </p:cNvPr>
          <p:cNvSpPr/>
          <p:nvPr/>
        </p:nvSpPr>
        <p:spPr>
          <a:xfrm>
            <a:off x="6341651" y="5913474"/>
            <a:ext cx="4235745" cy="540835"/>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AC6F41A9-0C98-77BF-4FED-BB84ADCECEC1}"/>
              </a:ext>
            </a:extLst>
          </p:cNvPr>
          <p:cNvSpPr txBox="1"/>
          <p:nvPr/>
        </p:nvSpPr>
        <p:spPr>
          <a:xfrm>
            <a:off x="6679274" y="6013471"/>
            <a:ext cx="5120639" cy="369332"/>
          </a:xfrm>
          <a:prstGeom prst="rect">
            <a:avLst/>
          </a:prstGeom>
          <a:noFill/>
        </p:spPr>
        <p:txBody>
          <a:bodyPr wrap="square" rtlCol="0">
            <a:spAutoFit/>
          </a:bodyPr>
          <a:lstStyle/>
          <a:p>
            <a:r>
              <a:rPr lang="en-US" dirty="0"/>
              <a:t>Combine + Clean → Final Dataset</a:t>
            </a:r>
          </a:p>
        </p:txBody>
      </p:sp>
      <p:sp>
        <p:nvSpPr>
          <p:cNvPr id="56" name="Arrow: Down 55">
            <a:extLst>
              <a:ext uri="{FF2B5EF4-FFF2-40B4-BE49-F238E27FC236}">
                <a16:creationId xmlns:a16="http://schemas.microsoft.com/office/drawing/2014/main" id="{979464E3-4979-BAB7-6ED7-D18FCB7AC827}"/>
              </a:ext>
            </a:extLst>
          </p:cNvPr>
          <p:cNvSpPr/>
          <p:nvPr/>
        </p:nvSpPr>
        <p:spPr>
          <a:xfrm>
            <a:off x="9587622" y="2094011"/>
            <a:ext cx="200612" cy="296086"/>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Down 56">
            <a:extLst>
              <a:ext uri="{FF2B5EF4-FFF2-40B4-BE49-F238E27FC236}">
                <a16:creationId xmlns:a16="http://schemas.microsoft.com/office/drawing/2014/main" id="{1CB88D94-C4F8-BE99-9DC6-CDABF1B59B13}"/>
              </a:ext>
            </a:extLst>
          </p:cNvPr>
          <p:cNvSpPr/>
          <p:nvPr/>
        </p:nvSpPr>
        <p:spPr>
          <a:xfrm>
            <a:off x="6937807" y="2180090"/>
            <a:ext cx="200612" cy="296086"/>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Arrow: Down 57">
            <a:extLst>
              <a:ext uri="{FF2B5EF4-FFF2-40B4-BE49-F238E27FC236}">
                <a16:creationId xmlns:a16="http://schemas.microsoft.com/office/drawing/2014/main" id="{5EC6F2C9-0EDF-B05A-114A-7F54DDB235B4}"/>
              </a:ext>
            </a:extLst>
          </p:cNvPr>
          <p:cNvSpPr/>
          <p:nvPr/>
        </p:nvSpPr>
        <p:spPr>
          <a:xfrm>
            <a:off x="9584017" y="4429172"/>
            <a:ext cx="200612" cy="296086"/>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Down 58">
            <a:extLst>
              <a:ext uri="{FF2B5EF4-FFF2-40B4-BE49-F238E27FC236}">
                <a16:creationId xmlns:a16="http://schemas.microsoft.com/office/drawing/2014/main" id="{B9516C79-C529-874E-AA0D-CAD6AEFE279F}"/>
              </a:ext>
            </a:extLst>
          </p:cNvPr>
          <p:cNvSpPr/>
          <p:nvPr/>
        </p:nvSpPr>
        <p:spPr>
          <a:xfrm>
            <a:off x="6977977" y="4428843"/>
            <a:ext cx="200612" cy="296086"/>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7C0E6EF0-2A97-BC3E-A4AC-93DA3FA241A9}"/>
              </a:ext>
            </a:extLst>
          </p:cNvPr>
          <p:cNvSpPr/>
          <p:nvPr/>
        </p:nvSpPr>
        <p:spPr>
          <a:xfrm>
            <a:off x="6937807" y="3268048"/>
            <a:ext cx="200612" cy="296086"/>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3A64BED7-CAC8-DF5D-B050-3990BACD4427}"/>
              </a:ext>
            </a:extLst>
          </p:cNvPr>
          <p:cNvSpPr/>
          <p:nvPr/>
        </p:nvSpPr>
        <p:spPr>
          <a:xfrm>
            <a:off x="9572107" y="3308055"/>
            <a:ext cx="200612" cy="296086"/>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3231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9AB7592B-1264-0052-D319-AE63E005074F}"/>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0CC9882-FC9B-B4DA-0031-01A6D933F8BA}"/>
              </a:ext>
            </a:extLst>
          </p:cNvPr>
          <p:cNvPicPr>
            <a:picLocks noChangeAspect="1"/>
          </p:cNvPicPr>
          <p:nvPr/>
        </p:nvPicPr>
        <p:blipFill>
          <a:blip r:embed="rId2">
            <a:alphaModFix amt="8000"/>
          </a:blip>
          <a:stretch>
            <a:fillRect/>
          </a:stretch>
        </p:blipFill>
        <p:spPr>
          <a:xfrm>
            <a:off x="4607756" y="2095500"/>
            <a:ext cx="2667000" cy="2667000"/>
          </a:xfrm>
          <a:prstGeom prst="rect">
            <a:avLst/>
          </a:prstGeom>
        </p:spPr>
      </p:pic>
      <p:sp>
        <p:nvSpPr>
          <p:cNvPr id="4" name="Rectangle 3">
            <a:extLst>
              <a:ext uri="{FF2B5EF4-FFF2-40B4-BE49-F238E27FC236}">
                <a16:creationId xmlns:a16="http://schemas.microsoft.com/office/drawing/2014/main" id="{77D439F8-D585-8430-427C-4E43604D8803}"/>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04F4AEC-F65E-260F-518D-522482223B17}"/>
              </a:ext>
            </a:extLst>
          </p:cNvPr>
          <p:cNvSpPr txBox="1">
            <a:spLocks/>
          </p:cNvSpPr>
          <p:nvPr/>
        </p:nvSpPr>
        <p:spPr>
          <a:xfrm>
            <a:off x="406730" y="165913"/>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 Data collection, wrangling, and formatting </a:t>
            </a:r>
          </a:p>
        </p:txBody>
      </p:sp>
      <p:pic>
        <p:nvPicPr>
          <p:cNvPr id="9" name="Picture 8">
            <a:extLst>
              <a:ext uri="{FF2B5EF4-FFF2-40B4-BE49-F238E27FC236}">
                <a16:creationId xmlns:a16="http://schemas.microsoft.com/office/drawing/2014/main" id="{EAAB2485-4ECB-FC5A-C257-CAA152F423F1}"/>
              </a:ext>
            </a:extLst>
          </p:cNvPr>
          <p:cNvPicPr>
            <a:picLocks noChangeAspect="1"/>
          </p:cNvPicPr>
          <p:nvPr/>
        </p:nvPicPr>
        <p:blipFill>
          <a:blip r:embed="rId3"/>
          <a:stretch>
            <a:fillRect/>
          </a:stretch>
        </p:blipFill>
        <p:spPr>
          <a:xfrm>
            <a:off x="1286493" y="4156206"/>
            <a:ext cx="9619014" cy="2037806"/>
          </a:xfrm>
          <a:prstGeom prst="rect">
            <a:avLst/>
          </a:prstGeom>
        </p:spPr>
      </p:pic>
      <p:sp>
        <p:nvSpPr>
          <p:cNvPr id="10" name="Content Placeholder 2">
            <a:extLst>
              <a:ext uri="{FF2B5EF4-FFF2-40B4-BE49-F238E27FC236}">
                <a16:creationId xmlns:a16="http://schemas.microsoft.com/office/drawing/2014/main" id="{922D65B6-B35A-5CE2-A766-EBB6587EB8D8}"/>
              </a:ext>
            </a:extLst>
          </p:cNvPr>
          <p:cNvSpPr>
            <a:spLocks noGrp="1"/>
          </p:cNvSpPr>
          <p:nvPr>
            <p:ph idx="1"/>
          </p:nvPr>
        </p:nvSpPr>
        <p:spPr>
          <a:xfrm>
            <a:off x="681807" y="1462768"/>
            <a:ext cx="10515600" cy="4731244"/>
          </a:xfrm>
        </p:spPr>
        <p:txBody>
          <a:bodyPr>
            <a:normAutofit/>
          </a:bodyPr>
          <a:lstStyle/>
          <a:p>
            <a:pPr marL="457200" lvl="1" indent="0">
              <a:buNone/>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SpaceX API</a:t>
            </a:r>
          </a:p>
          <a:p>
            <a:pPr lvl="1"/>
            <a:r>
              <a:rPr lang="en-US" sz="2000" dirty="0">
                <a:latin typeface="Times New Roman" panose="02020603050405020304" pitchFamily="18" charset="0"/>
                <a:cs typeface="Times New Roman" panose="02020603050405020304" pitchFamily="18" charset="0"/>
              </a:rPr>
              <a:t>The API used in the capstone project was provided by Coursera: </a:t>
            </a:r>
            <a:r>
              <a:rPr lang="en-MY" sz="2000" u="sng" dirty="0">
                <a:latin typeface="Times New Roman" panose="02020603050405020304" pitchFamily="18" charset="0"/>
                <a:cs typeface="Times New Roman" panose="02020603050405020304" pitchFamily="18" charset="0"/>
                <a:hlinkClick r:id="rId4"/>
              </a:rPr>
              <a:t>https://api.spacexdata.com/v4/rockets/</a:t>
            </a:r>
            <a:endParaRPr lang="en-MY" sz="2000" u="sng"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We used the SpaceX API to get data about different rocket launches. But since our project is only about Falcon 9, we filtered the data to include only Falcon 9 launches.</a:t>
            </a:r>
          </a:p>
          <a:p>
            <a:pPr lvl="1"/>
            <a:r>
              <a:rPr lang="en-US" sz="2000" dirty="0">
                <a:latin typeface="Times New Roman" panose="02020603050405020304" pitchFamily="18" charset="0"/>
                <a:cs typeface="Times New Roman" panose="02020603050405020304" pitchFamily="18" charset="0"/>
              </a:rPr>
              <a:t>Some columns had missing values, so we filled those with the average (mean) of that column.</a:t>
            </a:r>
          </a:p>
          <a:p>
            <a:pPr lvl="1"/>
            <a:r>
              <a:rPr lang="en-US" sz="2000" dirty="0">
                <a:latin typeface="Times New Roman" panose="02020603050405020304" pitchFamily="18" charset="0"/>
                <a:cs typeface="Times New Roman" panose="02020603050405020304" pitchFamily="18" charset="0"/>
              </a:rPr>
              <a:t>In the end, our cleaned dataset had 90 rows (launch records) and 17 columns (features). Below is a preview of the dataset after cleaning</a:t>
            </a:r>
            <a:r>
              <a:rPr lang="en-US" sz="1800" dirty="0">
                <a:latin typeface="Times New Roman" panose="02020603050405020304" pitchFamily="18" charset="0"/>
                <a:cs typeface="Times New Roman" panose="02020603050405020304" pitchFamily="18" charset="0"/>
              </a:rPr>
              <a:t>.</a:t>
            </a:r>
          </a:p>
          <a:p>
            <a:pPr lvl="2"/>
            <a:endParaRPr lang="en-US" sz="1800" dirty="0"/>
          </a:p>
          <a:p>
            <a:pPr lvl="1"/>
            <a:endParaRPr lang="en-US" dirty="0"/>
          </a:p>
          <a:p>
            <a:pPr lvl="1"/>
            <a:endParaRPr lang="en-US" dirty="0"/>
          </a:p>
          <a:p>
            <a:endParaRPr lang="en-US" sz="2400" dirty="0"/>
          </a:p>
          <a:p>
            <a:pPr lvl="1"/>
            <a:endParaRPr lang="en-US" sz="1800" dirty="0"/>
          </a:p>
        </p:txBody>
      </p:sp>
    </p:spTree>
    <p:extLst>
      <p:ext uri="{BB962C8B-B14F-4D97-AF65-F5344CB8AC3E}">
        <p14:creationId xmlns:p14="http://schemas.microsoft.com/office/powerpoint/2010/main" val="4258978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E4DF1282-8620-3F18-FCDE-6909033E9706}"/>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448DBEED-3B06-2314-70EC-819D16240F08}"/>
              </a:ext>
            </a:extLst>
          </p:cNvPr>
          <p:cNvPicPr>
            <a:picLocks noChangeAspect="1"/>
          </p:cNvPicPr>
          <p:nvPr/>
        </p:nvPicPr>
        <p:blipFill>
          <a:blip r:embed="rId2">
            <a:alphaModFix amt="8000"/>
          </a:blip>
          <a:stretch>
            <a:fillRect/>
          </a:stretch>
        </p:blipFill>
        <p:spPr>
          <a:xfrm>
            <a:off x="4607756" y="2095500"/>
            <a:ext cx="2667000" cy="2667000"/>
          </a:xfrm>
          <a:prstGeom prst="rect">
            <a:avLst/>
          </a:prstGeom>
        </p:spPr>
      </p:pic>
      <p:sp>
        <p:nvSpPr>
          <p:cNvPr id="4" name="Rectangle 3">
            <a:extLst>
              <a:ext uri="{FF2B5EF4-FFF2-40B4-BE49-F238E27FC236}">
                <a16:creationId xmlns:a16="http://schemas.microsoft.com/office/drawing/2014/main" id="{032CD6C6-3024-F2BE-8D20-ADCACAD2C5CE}"/>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F1FCDB6F-2CD4-2FED-300C-0B31B7EF8CB1}"/>
              </a:ext>
            </a:extLst>
          </p:cNvPr>
          <p:cNvSpPr txBox="1">
            <a:spLocks/>
          </p:cNvSpPr>
          <p:nvPr/>
        </p:nvSpPr>
        <p:spPr>
          <a:xfrm>
            <a:off x="406730" y="165913"/>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 Data collection, wrangling, and formatting </a:t>
            </a:r>
          </a:p>
        </p:txBody>
      </p:sp>
      <p:sp>
        <p:nvSpPr>
          <p:cNvPr id="10" name="Content Placeholder 2">
            <a:extLst>
              <a:ext uri="{FF2B5EF4-FFF2-40B4-BE49-F238E27FC236}">
                <a16:creationId xmlns:a16="http://schemas.microsoft.com/office/drawing/2014/main" id="{9F623397-7B1F-E912-A901-BD2D5E0CE24D}"/>
              </a:ext>
            </a:extLst>
          </p:cNvPr>
          <p:cNvSpPr>
            <a:spLocks noGrp="1"/>
          </p:cNvSpPr>
          <p:nvPr>
            <p:ph idx="1"/>
          </p:nvPr>
        </p:nvSpPr>
        <p:spPr>
          <a:xfrm>
            <a:off x="681807" y="1462768"/>
            <a:ext cx="10515600" cy="4731244"/>
          </a:xfrm>
        </p:spPr>
        <p:txBody>
          <a:bodyPr>
            <a:normAutofit/>
          </a:bodyPr>
          <a:lstStyle/>
          <a:p>
            <a:pPr marL="457200" lvl="1" indent="0">
              <a:buNone/>
            </a:pPr>
            <a:r>
              <a:rPr lang="en-US" sz="2000" b="1" dirty="0">
                <a:solidFill>
                  <a:schemeClr val="tx1">
                    <a:lumMod val="95000"/>
                    <a:lumOff val="5000"/>
                  </a:schemeClr>
                </a:solidFill>
                <a:latin typeface="Times New Roman" panose="02020603050405020304" pitchFamily="18" charset="0"/>
                <a:cs typeface="Times New Roman" panose="02020603050405020304" pitchFamily="18" charset="0"/>
              </a:rPr>
              <a:t>Web Scraping</a:t>
            </a:r>
          </a:p>
          <a:p>
            <a:pPr lvl="1"/>
            <a:r>
              <a:rPr lang="en-US" sz="2000" dirty="0">
                <a:latin typeface="Times New Roman" panose="02020603050405020304" pitchFamily="18" charset="0"/>
                <a:cs typeface="Times New Roman" panose="02020603050405020304" pitchFamily="18" charset="0"/>
              </a:rPr>
              <a:t>The data used was scraped from </a:t>
            </a:r>
            <a:r>
              <a:rPr lang="en-MY" sz="2000" dirty="0">
                <a:latin typeface="Times New Roman" panose="02020603050405020304" pitchFamily="18" charset="0"/>
                <a:cs typeface="Times New Roman" panose="02020603050405020304" pitchFamily="18" charset="0"/>
                <a:hlinkClick r:id="rId3"/>
              </a:rPr>
              <a:t>https://en.wikipedia.org/w/index.php?title=list_of_falcon_9_and_falcon_heavy_launches&amp;oldid=1027686922</a:t>
            </a:r>
            <a:endParaRPr lang="en-MY" sz="2000" dirty="0">
              <a:latin typeface="Times New Roman" panose="02020603050405020304" pitchFamily="18"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The website provides data specifically related to Falcon 9 launches only.</a:t>
            </a:r>
          </a:p>
          <a:p>
            <a:pPr lvl="1"/>
            <a:r>
              <a:rPr lang="en-US" sz="2000" dirty="0">
                <a:latin typeface="Times New Roman" panose="02020603050405020304" pitchFamily="18" charset="0"/>
                <a:cs typeface="Times New Roman" panose="02020603050405020304" pitchFamily="18" charset="0"/>
              </a:rPr>
              <a:t>After processing the data, we obtained a final dataset with 121 rows (records) and 11 columns (features).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The table below displays the first few entries of this dataset:</a:t>
            </a:r>
          </a:p>
        </p:txBody>
      </p:sp>
      <p:pic>
        <p:nvPicPr>
          <p:cNvPr id="2" name="Picture 1">
            <a:extLst>
              <a:ext uri="{FF2B5EF4-FFF2-40B4-BE49-F238E27FC236}">
                <a16:creationId xmlns:a16="http://schemas.microsoft.com/office/drawing/2014/main" id="{B2BA015B-A6A8-C271-B4A7-319D608E3664}"/>
              </a:ext>
            </a:extLst>
          </p:cNvPr>
          <p:cNvPicPr>
            <a:picLocks noChangeAspect="1"/>
          </p:cNvPicPr>
          <p:nvPr/>
        </p:nvPicPr>
        <p:blipFill>
          <a:blip r:embed="rId4"/>
          <a:stretch>
            <a:fillRect/>
          </a:stretch>
        </p:blipFill>
        <p:spPr>
          <a:xfrm>
            <a:off x="1301148" y="4158876"/>
            <a:ext cx="9276918" cy="1839979"/>
          </a:xfrm>
          <a:prstGeom prst="rect">
            <a:avLst/>
          </a:prstGeom>
        </p:spPr>
      </p:pic>
    </p:spTree>
    <p:extLst>
      <p:ext uri="{BB962C8B-B14F-4D97-AF65-F5344CB8AC3E}">
        <p14:creationId xmlns:p14="http://schemas.microsoft.com/office/powerpoint/2010/main" val="1568135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0C00D911-2267-BAC4-5774-6937BE5F38FD}"/>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101C3793-BA2E-575F-D871-63074B32DDEC}"/>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6239A16A-FCD2-3E93-C5A2-92751D1C7F3D}"/>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3D98B2D3-62BF-065F-20C7-D89DE4BB9F91}"/>
              </a:ext>
            </a:extLst>
          </p:cNvPr>
          <p:cNvSpPr txBox="1">
            <a:spLocks/>
          </p:cNvSpPr>
          <p:nvPr/>
        </p:nvSpPr>
        <p:spPr>
          <a:xfrm>
            <a:off x="406730" y="165913"/>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85000"/>
                    <a:lumOff val="15000"/>
                  </a:schemeClr>
                </a:solidFill>
                <a:latin typeface="Times New Roman" panose="02020603050405020304" pitchFamily="18" charset="0"/>
                <a:cs typeface="Times New Roman" panose="02020603050405020304" pitchFamily="18" charset="0"/>
              </a:rPr>
              <a:t> Data collection, wrangling, and formatting </a:t>
            </a:r>
          </a:p>
        </p:txBody>
      </p:sp>
      <p:sp>
        <p:nvSpPr>
          <p:cNvPr id="10" name="Content Placeholder 2">
            <a:extLst>
              <a:ext uri="{FF2B5EF4-FFF2-40B4-BE49-F238E27FC236}">
                <a16:creationId xmlns:a16="http://schemas.microsoft.com/office/drawing/2014/main" id="{C6A93E01-3764-0426-3C5A-743BD281BC79}"/>
              </a:ext>
            </a:extLst>
          </p:cNvPr>
          <p:cNvSpPr>
            <a:spLocks noGrp="1"/>
          </p:cNvSpPr>
          <p:nvPr>
            <p:ph idx="1"/>
          </p:nvPr>
        </p:nvSpPr>
        <p:spPr>
          <a:xfrm>
            <a:off x="406730" y="1631129"/>
            <a:ext cx="10515600" cy="1519583"/>
          </a:xfrm>
        </p:spPr>
        <p:txBody>
          <a:bodyPr>
            <a:normAutofit fontScale="85000" lnSpcReduction="10000"/>
          </a:bodyPr>
          <a:lstStyle/>
          <a:p>
            <a:pPr lvl="1">
              <a:lnSpc>
                <a:spcPct val="110000"/>
              </a:lnSpc>
            </a:pPr>
            <a:r>
              <a:rPr lang="en-US" sz="2000" dirty="0">
                <a:latin typeface="Times New Roman" panose="02020603050405020304" pitchFamily="18" charset="0"/>
                <a:cs typeface="Times New Roman" panose="02020603050405020304" pitchFamily="18" charset="0"/>
              </a:rPr>
              <a:t>Next, the data was cleaned to remove any missing values, and all categorical features were converted into numerical form using one-hot encoding.</a:t>
            </a:r>
          </a:p>
          <a:p>
            <a:pPr lvl="1">
              <a:lnSpc>
                <a:spcPct val="110000"/>
              </a:lnSpc>
            </a:pPr>
            <a:r>
              <a:rPr lang="en-US" sz="2000" dirty="0">
                <a:latin typeface="Times New Roman" panose="02020603050405020304" pitchFamily="18" charset="0"/>
                <a:cs typeface="Times New Roman" panose="02020603050405020304" pitchFamily="18" charset="0"/>
              </a:rPr>
              <a:t>We also added a new column called ‘Class’, which indicates the outcome of each launch — where ‘0’ means the launch failed, and ‘1’ means it was successful.</a:t>
            </a:r>
          </a:p>
          <a:p>
            <a:pPr lvl="1">
              <a:lnSpc>
                <a:spcPct val="110000"/>
              </a:lnSpc>
            </a:pPr>
            <a:r>
              <a:rPr lang="en-US" sz="2000" dirty="0">
                <a:latin typeface="Times New Roman" panose="02020603050405020304" pitchFamily="18" charset="0"/>
                <a:cs typeface="Times New Roman" panose="02020603050405020304" pitchFamily="18" charset="0"/>
              </a:rPr>
              <a:t>After this processing, the final dataset contained 90 rows (launches) and 83 columns (features)</a:t>
            </a:r>
            <a:endParaRPr lang="en-US" sz="20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2050" name="Picture 2" descr="What Is Data Wrangling? Tools, Definition &amp; More | Zuar">
            <a:extLst>
              <a:ext uri="{FF2B5EF4-FFF2-40B4-BE49-F238E27FC236}">
                <a16:creationId xmlns:a16="http://schemas.microsoft.com/office/drawing/2014/main" id="{22F38AA9-9A79-3E7B-0E9D-2ADF76D3A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837" y="3619778"/>
            <a:ext cx="6299001" cy="2851050"/>
          </a:xfrm>
          <a:prstGeom prst="rect">
            <a:avLst/>
          </a:prstGeom>
          <a:gradFill>
            <a:gsLst>
              <a:gs pos="83000">
                <a:schemeClr val="accent2">
                  <a:lumMod val="89000"/>
                  <a:alpha val="34000"/>
                </a:schemeClr>
              </a:gs>
              <a:gs pos="0">
                <a:schemeClr val="accent2">
                  <a:lumMod val="20000"/>
                  <a:lumOff val="80000"/>
                </a:schemeClr>
              </a:gs>
            </a:gsLst>
            <a:lin ang="5400000" scaled="1"/>
          </a:gradFill>
        </p:spPr>
      </p:pic>
    </p:spTree>
    <p:extLst>
      <p:ext uri="{BB962C8B-B14F-4D97-AF65-F5344CB8AC3E}">
        <p14:creationId xmlns:p14="http://schemas.microsoft.com/office/powerpoint/2010/main" val="3042869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0">
          <a:fgClr>
            <a:schemeClr val="bg1">
              <a:lumMod val="85000"/>
            </a:schemeClr>
          </a:fgClr>
          <a:bgClr>
            <a:schemeClr val="accent2">
              <a:lumMod val="60000"/>
              <a:lumOff val="40000"/>
            </a:schemeClr>
          </a:bgClr>
        </a:pattFill>
        <a:effectLst/>
      </p:bgPr>
    </p:bg>
    <p:spTree>
      <p:nvGrpSpPr>
        <p:cNvPr id="1" name="">
          <a:extLst>
            <a:ext uri="{FF2B5EF4-FFF2-40B4-BE49-F238E27FC236}">
              <a16:creationId xmlns:a16="http://schemas.microsoft.com/office/drawing/2014/main" id="{9566ABF4-65BB-1700-4E2D-F72EEBC252B2}"/>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E333E4F4-3C4B-8EF0-48BA-4F4463B74A91}"/>
              </a:ext>
            </a:extLst>
          </p:cNvPr>
          <p:cNvPicPr>
            <a:picLocks noChangeAspect="1"/>
          </p:cNvPicPr>
          <p:nvPr/>
        </p:nvPicPr>
        <p:blipFill>
          <a:blip r:embed="rId2">
            <a:alphaModFix amt="8000"/>
          </a:blip>
          <a:stretch>
            <a:fillRect/>
          </a:stretch>
        </p:blipFill>
        <p:spPr>
          <a:xfrm>
            <a:off x="4467079" y="2390921"/>
            <a:ext cx="2667000" cy="2667000"/>
          </a:xfrm>
          <a:prstGeom prst="rect">
            <a:avLst/>
          </a:prstGeom>
        </p:spPr>
      </p:pic>
      <p:sp>
        <p:nvSpPr>
          <p:cNvPr id="4" name="Rectangle 3">
            <a:extLst>
              <a:ext uri="{FF2B5EF4-FFF2-40B4-BE49-F238E27FC236}">
                <a16:creationId xmlns:a16="http://schemas.microsoft.com/office/drawing/2014/main" id="{DA3E04C1-A384-0A7A-8AAA-A987F9EFE885}"/>
              </a:ext>
            </a:extLst>
          </p:cNvPr>
          <p:cNvSpPr/>
          <p:nvPr/>
        </p:nvSpPr>
        <p:spPr>
          <a:xfrm>
            <a:off x="0" y="15534"/>
            <a:ext cx="12192000" cy="1130868"/>
          </a:xfrm>
          <a:prstGeom prst="rect">
            <a:avLst/>
          </a:prstGeom>
          <a:gradFill>
            <a:gsLst>
              <a:gs pos="83000">
                <a:schemeClr val="accent2">
                  <a:alpha val="61000"/>
                  <a:lumMod val="89000"/>
                </a:schemeClr>
              </a:gs>
              <a:gs pos="0">
                <a:schemeClr val="accent2">
                  <a:lumMod val="20000"/>
                  <a:lumOff val="80000"/>
                </a:scheme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12561B81-9754-1C94-1735-0271BBB8E9FC}"/>
              </a:ext>
            </a:extLst>
          </p:cNvPr>
          <p:cNvSpPr txBox="1">
            <a:spLocks/>
          </p:cNvSpPr>
          <p:nvPr/>
        </p:nvSpPr>
        <p:spPr>
          <a:xfrm>
            <a:off x="406730" y="165913"/>
            <a:ext cx="7281884" cy="9961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Ø"/>
            </a:pPr>
            <a:r>
              <a:rPr lang="en-US" sz="2800" b="1" dirty="0">
                <a:solidFill>
                  <a:schemeClr val="tx1">
                    <a:lumMod val="95000"/>
                    <a:lumOff val="5000"/>
                  </a:schemeClr>
                </a:solidFill>
                <a:latin typeface="Times New Roman" panose="02020603050405020304" pitchFamily="18" charset="0"/>
                <a:cs typeface="Times New Roman" panose="02020603050405020304" pitchFamily="18" charset="0"/>
              </a:rPr>
              <a:t> Exploratory Data Analysis (EDA) </a:t>
            </a:r>
          </a:p>
        </p:txBody>
      </p:sp>
      <p:sp>
        <p:nvSpPr>
          <p:cNvPr id="3" name="Content Placeholder 2">
            <a:extLst>
              <a:ext uri="{FF2B5EF4-FFF2-40B4-BE49-F238E27FC236}">
                <a16:creationId xmlns:a16="http://schemas.microsoft.com/office/drawing/2014/main" id="{A08BBB55-07F4-5265-EA81-CD7C62CCF670}"/>
              </a:ext>
            </a:extLst>
          </p:cNvPr>
          <p:cNvSpPr>
            <a:spLocks noGrp="1"/>
          </p:cNvSpPr>
          <p:nvPr>
            <p:ph idx="1"/>
          </p:nvPr>
        </p:nvSpPr>
        <p:spPr/>
        <p:txBody>
          <a:bodyPr>
            <a:normAutofit/>
          </a:bodyPr>
          <a:lstStyle/>
          <a:p>
            <a:pPr marL="514350" indent="-514350">
              <a:buFont typeface="+mj-lt"/>
              <a:buAutoNum type="arabicPeriod"/>
            </a:pPr>
            <a:r>
              <a:rPr lang="en-US" b="1" dirty="0">
                <a:latin typeface="Times New Roman" panose="02020603050405020304" pitchFamily="18" charset="0"/>
                <a:cs typeface="Times New Roman" panose="02020603050405020304" pitchFamily="18" charset="0"/>
              </a:rPr>
              <a:t>Pandas &amp; NumPy Analysis</a:t>
            </a:r>
            <a:endParaRPr lang="en-US" dirty="0">
              <a:latin typeface="Times New Roman" panose="02020603050405020304" pitchFamily="18" charset="0"/>
              <a:cs typeface="Times New Roman" panose="02020603050405020304" pitchFamily="18" charset="0"/>
            </a:endParaRPr>
          </a:p>
          <a:p>
            <a:pPr marL="457200" lvl="1" indent="0">
              <a:buNone/>
            </a:pPr>
            <a:r>
              <a:rPr lang="en-US" sz="2000" dirty="0">
                <a:latin typeface="Times New Roman" panose="02020603050405020304" pitchFamily="18" charset="0"/>
                <a:cs typeface="Times New Roman" panose="02020603050405020304" pitchFamily="18" charset="0"/>
              </a:rPr>
              <a:t>We used functions from Pandas and NumPy libraries to explore and understand the dataset. Some of the insights we extracted include:</a:t>
            </a:r>
          </a:p>
          <a:p>
            <a:pPr lvl="2"/>
            <a:r>
              <a:rPr lang="en-US" sz="2200" dirty="0">
                <a:latin typeface="Times New Roman" panose="02020603050405020304" pitchFamily="18" charset="0"/>
                <a:cs typeface="Times New Roman" panose="02020603050405020304" pitchFamily="18" charset="0"/>
              </a:rPr>
              <a:t>How many launches took place at each launch site</a:t>
            </a:r>
          </a:p>
          <a:p>
            <a:pPr lvl="2"/>
            <a:r>
              <a:rPr lang="en-US" sz="2200" dirty="0">
                <a:latin typeface="Times New Roman" panose="02020603050405020304" pitchFamily="18" charset="0"/>
                <a:cs typeface="Times New Roman" panose="02020603050405020304" pitchFamily="18" charset="0"/>
              </a:rPr>
              <a:t>How often each orbit type was used</a:t>
            </a:r>
          </a:p>
          <a:p>
            <a:pPr lvl="2"/>
            <a:r>
              <a:rPr lang="en-US" sz="2200" dirty="0">
                <a:latin typeface="Times New Roman" panose="02020603050405020304" pitchFamily="18" charset="0"/>
                <a:cs typeface="Times New Roman" panose="02020603050405020304" pitchFamily="18" charset="0"/>
              </a:rPr>
              <a:t>The count and types of different mission outcomes</a:t>
            </a:r>
          </a:p>
          <a:p>
            <a:pPr marL="514350" indent="-514350">
              <a:buAutoNum type="arabicPeriod" startAt="2"/>
            </a:pPr>
            <a:r>
              <a:rPr lang="en-US" b="1" dirty="0">
                <a:latin typeface="Times New Roman" panose="02020603050405020304" pitchFamily="18" charset="0"/>
                <a:cs typeface="Times New Roman" panose="02020603050405020304" pitchFamily="18" charset="0"/>
              </a:rPr>
              <a:t>SQL-Based Exploration</a:t>
            </a:r>
          </a:p>
          <a:p>
            <a:pPr marL="457200" lvl="1" indent="0">
              <a:buNone/>
            </a:pPr>
            <a:r>
              <a:rPr lang="en-US" sz="2000" dirty="0">
                <a:latin typeface="Times New Roman" panose="02020603050405020304" pitchFamily="18" charset="0"/>
                <a:cs typeface="Times New Roman" panose="02020603050405020304" pitchFamily="18" charset="0"/>
              </a:rPr>
              <a:t>Using SQL queries, we explored the dataset further to answer key questions such as:</a:t>
            </a:r>
          </a:p>
          <a:p>
            <a:pPr lvl="2"/>
            <a:r>
              <a:rPr lang="en-US" dirty="0">
                <a:latin typeface="Times New Roman" panose="02020603050405020304" pitchFamily="18" charset="0"/>
                <a:cs typeface="Times New Roman" panose="02020603050405020304" pitchFamily="18" charset="0"/>
              </a:rPr>
              <a:t>What are the unique launch sites in the dataset?</a:t>
            </a:r>
          </a:p>
          <a:p>
            <a:pPr lvl="2"/>
            <a:r>
              <a:rPr lang="en-US" dirty="0">
                <a:latin typeface="Times New Roman" panose="02020603050405020304" pitchFamily="18" charset="0"/>
                <a:cs typeface="Times New Roman" panose="02020603050405020304" pitchFamily="18" charset="0"/>
              </a:rPr>
              <a:t>How much total payload mass was launched by NASA (CRS) missions?</a:t>
            </a:r>
          </a:p>
          <a:p>
            <a:pPr lvl="2"/>
            <a:r>
              <a:rPr lang="en-US" dirty="0">
                <a:latin typeface="Times New Roman" panose="02020603050405020304" pitchFamily="18" charset="0"/>
                <a:cs typeface="Times New Roman" panose="02020603050405020304" pitchFamily="18" charset="0"/>
              </a:rPr>
              <a:t>What is the average payload mass for the booster version </a:t>
            </a:r>
            <a:r>
              <a:rPr lang="en-US" b="1" dirty="0">
                <a:latin typeface="Times New Roman" panose="02020603050405020304" pitchFamily="18" charset="0"/>
                <a:cs typeface="Times New Roman" panose="02020603050405020304" pitchFamily="18" charset="0"/>
              </a:rPr>
              <a:t>F9 v1.1</a:t>
            </a:r>
            <a:r>
              <a:rPr lang="en-US" dirty="0">
                <a:latin typeface="Times New Roman" panose="02020603050405020304" pitchFamily="18" charset="0"/>
                <a:cs typeface="Times New Roman" panose="02020603050405020304" pitchFamily="18" charset="0"/>
              </a:rPr>
              <a:t>?</a:t>
            </a:r>
          </a:p>
          <a:p>
            <a:pPr marL="514350" indent="-514350">
              <a:buAutoNum type="arabicPeriod" startAt="2"/>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1672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626</TotalTime>
  <Words>2028</Words>
  <Application>Microsoft Office PowerPoint</Application>
  <PresentationFormat>Widescreen</PresentationFormat>
  <Paragraphs>207</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Times New Roman</vt:lpstr>
      <vt:lpstr>Tw Cen MT</vt:lpstr>
      <vt:lpstr>Wingdings</vt:lpstr>
      <vt:lpstr>Office Theme</vt:lpstr>
      <vt:lpstr>APPLIED DATA SCIENCE CAPSTONE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MUBASHIR ALI</cp:lastModifiedBy>
  <cp:revision>205</cp:revision>
  <dcterms:created xsi:type="dcterms:W3CDTF">2022-01-04T01:00:05Z</dcterms:created>
  <dcterms:modified xsi:type="dcterms:W3CDTF">2025-06-14T03:19:25Z</dcterms:modified>
</cp:coreProperties>
</file>